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notesMasterIdLst>
    <p:notesMasterId r:id="rId1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6858000" cy="5143500"/>
  <p:notesSz cx="6794500" cy="99060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24F17F1-67FB-4C36-8222-F86A8F236E78}">
          <p14:sldIdLst>
            <p14:sldId id="274"/>
            <p14:sldId id="277"/>
            <p14:sldId id="279"/>
            <p14:sldId id="280"/>
            <p14:sldId id="281"/>
            <p14:sldId id="282"/>
            <p14:sldId id="283"/>
            <p14:sldId id="278"/>
            <p14:sldId id="284"/>
            <p14:sldId id="285"/>
            <p14:sldId id="286"/>
            <p14:sldId id="287"/>
            <p14:sldId id="270"/>
          </p14:sldIdLst>
        </p14:section>
        <p14:section name="Раздел без заголовка" id="{1055C500-7001-4782-B95E-FD885C20F89D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8A18"/>
    <a:srgbClr val="2B6030"/>
    <a:srgbClr val="19502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432" autoAdjust="0"/>
  </p:normalViewPr>
  <p:slideViewPr>
    <p:cSldViewPr showGuides="1" snapToGrid="0" snapToObjects="1">
      <p:cViewPr varScale="1">
        <p:scale>
          <a:sx n="144" d="100"/>
          <a:sy n="144" d="100"/>
        </p:scale>
        <p:origin x="1692" y="114"/>
      </p:cViewPr>
      <p:guideLst>
        <p:guide pos="1620" orient="horz"/>
        <p:guide pos="2160"/>
      </p:guideLst>
    </p:cSldViewPr>
  </p:slideViewPr>
  <p:outlineViewPr>
    <p:cViewPr>
      <p:scale>
        <a:sx n="33" d="100"/>
        <a:sy n="33" d="100"/>
      </p:scale>
      <p:origin x="0" y="-312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4912" y="64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 /><Relationship Id="rId19" Type="http://schemas.openxmlformats.org/officeDocument/2006/relationships/tableStyles" Target="tableStyles.xml" /><Relationship Id="rId20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3275F-DFBB-C343-936E-756399944BA3}" type="datetimeFigureOut">
              <a:rPr lang="ru-RU" smtClean="0"/>
              <a:t>03.07.2024</a:t>
            </a:fld>
            <a:endParaRPr lang="ru-RU"/>
          </a:p>
        </p:txBody>
      </p:sp>
      <p:sp>
        <p:nvSpPr>
          <p:cNvPr id="4" name="Образ слайда 3"/>
          <p:cNvSpPr>
            <a:spLocks noChangeAspect="1" noGrp="1" noRo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7D19C-22E1-614D-8758-777E8F6537B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Закрывающ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8417" y="1231753"/>
            <a:ext cx="2143385" cy="11833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ЗАКРЫВАЮЩИЙ СЛАЙД ПРЕЗЕНТАЦИИ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28417" y="2518562"/>
            <a:ext cx="2143385" cy="1404000"/>
          </a:xfrm>
        </p:spPr>
        <p:txBody>
          <a:bodyPr anchor="t" anchorCtr="0">
            <a:normAutofit/>
          </a:bodyPr>
          <a:lstStyle>
            <a:lvl1pPr marL="0" marR="0" indent="0" algn="l" defTabSz="685783" rtl="0" eaLnBrk="1" fontAlgn="auto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defRPr sz="1051" b="0">
                <a:solidFill>
                  <a:schemeClr val="tx1"/>
                </a:solidFill>
              </a:defRPr>
            </a:lvl1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defRPr/>
            </a:pPr>
            <a:r>
              <a:rPr lang="ru-RU" dirty="0"/>
              <a:t>Текст закрывающего слайда, реквизиты, контактная информация</a:t>
            </a:r>
          </a:p>
        </p:txBody>
      </p:sp>
      <p:sp>
        <p:nvSpPr>
          <p:cNvPr id="14" name="Прямоугольник 13"/>
          <p:cNvSpPr/>
          <p:nvPr userDrawn="1"/>
        </p:nvSpPr>
        <p:spPr bwMode="auto">
          <a:xfrm>
            <a:off x="300274" y="1231752"/>
            <a:ext cx="35169" cy="2690813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16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СОДЕРЖАНИЯ</a:t>
            </a:r>
            <a:endParaRPr lang="en-US" dirty="0"/>
          </a:p>
        </p:txBody>
      </p:sp>
      <p:sp>
        <p:nvSpPr>
          <p:cNvPr id="9" name="Прямоугольник 8"/>
          <p:cNvSpPr/>
          <p:nvPr userDrawn="1"/>
        </p:nvSpPr>
        <p:spPr bwMode="auto">
          <a:xfrm>
            <a:off x="300274" y="1284502"/>
            <a:ext cx="35169" cy="2690813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9371" y="1284502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1" name="Текст 12"/>
          <p:cNvSpPr>
            <a:spLocks noGrp="1"/>
          </p:cNvSpPr>
          <p:nvPr>
            <p:ph type="body" sz="quarter" idx="12" hasCustomPrompt="1"/>
          </p:nvPr>
        </p:nvSpPr>
        <p:spPr>
          <a:xfrm>
            <a:off x="5554980" y="1302973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</a:t>
            </a:r>
            <a:r>
              <a:rPr lang="ru-RU" dirty="0" smtClean="0"/>
              <a:t>слайда</a:t>
            </a:r>
            <a:endParaRPr lang="ru-RU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09371" y="1622830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 hasCustomPrompt="1"/>
          </p:nvPr>
        </p:nvSpPr>
        <p:spPr>
          <a:xfrm>
            <a:off x="5554980" y="1641301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5" hasCustomPrompt="1"/>
          </p:nvPr>
        </p:nvSpPr>
        <p:spPr>
          <a:xfrm>
            <a:off x="409371" y="1961158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5" name="Текст 12"/>
          <p:cNvSpPr>
            <a:spLocks noGrp="1"/>
          </p:cNvSpPr>
          <p:nvPr>
            <p:ph type="body" sz="quarter" idx="16" hasCustomPrompt="1"/>
          </p:nvPr>
        </p:nvSpPr>
        <p:spPr>
          <a:xfrm>
            <a:off x="5554980" y="1979629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09371" y="2299486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18" hasCustomPrompt="1"/>
          </p:nvPr>
        </p:nvSpPr>
        <p:spPr>
          <a:xfrm>
            <a:off x="5554980" y="2317957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9" hasCustomPrompt="1"/>
          </p:nvPr>
        </p:nvSpPr>
        <p:spPr>
          <a:xfrm>
            <a:off x="409371" y="2637814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19" name="Текст 12"/>
          <p:cNvSpPr>
            <a:spLocks noGrp="1"/>
          </p:cNvSpPr>
          <p:nvPr>
            <p:ph type="body" sz="quarter" idx="20" hasCustomPrompt="1"/>
          </p:nvPr>
        </p:nvSpPr>
        <p:spPr>
          <a:xfrm>
            <a:off x="5554980" y="2656285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21" hasCustomPrompt="1"/>
          </p:nvPr>
        </p:nvSpPr>
        <p:spPr>
          <a:xfrm>
            <a:off x="409371" y="2976142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1" name="Текст 12"/>
          <p:cNvSpPr>
            <a:spLocks noGrp="1"/>
          </p:cNvSpPr>
          <p:nvPr>
            <p:ph type="body" sz="quarter" idx="22" hasCustomPrompt="1"/>
          </p:nvPr>
        </p:nvSpPr>
        <p:spPr>
          <a:xfrm>
            <a:off x="5554980" y="2994613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23" hasCustomPrompt="1"/>
          </p:nvPr>
        </p:nvSpPr>
        <p:spPr>
          <a:xfrm>
            <a:off x="409371" y="3314469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3" name="Текст 12"/>
          <p:cNvSpPr>
            <a:spLocks noGrp="1"/>
          </p:cNvSpPr>
          <p:nvPr>
            <p:ph type="body" sz="quarter" idx="24" hasCustomPrompt="1"/>
          </p:nvPr>
        </p:nvSpPr>
        <p:spPr>
          <a:xfrm>
            <a:off x="5554980" y="3332941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25" hasCustomPrompt="1"/>
          </p:nvPr>
        </p:nvSpPr>
        <p:spPr>
          <a:xfrm>
            <a:off x="409371" y="3652798"/>
            <a:ext cx="4932249" cy="28828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Раздел презентации</a:t>
            </a:r>
            <a:endParaRPr lang="en-US" dirty="0"/>
          </a:p>
        </p:txBody>
      </p:sp>
      <p:sp>
        <p:nvSpPr>
          <p:cNvPr id="25" name="Текст 12"/>
          <p:cNvSpPr>
            <a:spLocks noGrp="1"/>
          </p:cNvSpPr>
          <p:nvPr>
            <p:ph type="body" sz="quarter" idx="26" hasCustomPrompt="1"/>
          </p:nvPr>
        </p:nvSpPr>
        <p:spPr>
          <a:xfrm>
            <a:off x="5554980" y="3671269"/>
            <a:ext cx="982872" cy="269818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№ слайда</a:t>
            </a:r>
          </a:p>
        </p:txBody>
      </p:sp>
      <p:sp>
        <p:nvSpPr>
          <p:cNvPr id="28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26" name="Рисунок 25"/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Раздел презентаци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336" y="888267"/>
            <a:ext cx="6309440" cy="3528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itchFamily="34" charset="0" panose="020B0604020202020204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Заголовок и объект (с источниками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336" y="888267"/>
            <a:ext cx="6309440" cy="3528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itchFamily="34" charset="0" panose="020B0604020202020204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2" hasCustomPrompt="1"/>
          </p:nvPr>
        </p:nvSpPr>
        <p:spPr>
          <a:xfrm>
            <a:off x="2347967" y="4563400"/>
            <a:ext cx="4196809" cy="148500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ru-RU" dirty="0"/>
              <a:t>Примечания: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>
          <a:xfrm>
            <a:off x="2347967" y="4753735"/>
            <a:ext cx="4196809" cy="143100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ru-RU" dirty="0"/>
              <a:t>Источники: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625" y="888266"/>
            <a:ext cx="6134150" cy="3388766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Wingdings 3" pitchFamily="18" charset="2" panose="05040102010807070707"/>
              <a:buChar char="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 bwMode="auto">
          <a:xfrm>
            <a:off x="300274" y="884052"/>
            <a:ext cx="45719" cy="3413628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1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725" y="1152604"/>
            <a:ext cx="3051000" cy="3276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itchFamily="34" charset="0" panose="020B0604020202020204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235197" y="785042"/>
            <a:ext cx="3051000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5"/>
          </p:nvPr>
        </p:nvSpPr>
        <p:spPr>
          <a:xfrm>
            <a:off x="3494520" y="1152604"/>
            <a:ext cx="3051000" cy="3276000"/>
          </a:xfrm>
        </p:spPr>
        <p:txBody>
          <a:bodyPr/>
          <a:lstStyle>
            <a:lvl1pPr marL="172796" indent="-172796">
              <a:buFont typeface="Arial" pitchFamily="34" charset="0" panose="020B0604020202020204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3493992" y="785042"/>
            <a:ext cx="3051000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0658" y="1152383"/>
            <a:ext cx="6122061" cy="1260000"/>
          </a:xfrm>
        </p:spPr>
        <p:txBody>
          <a:bodyPr/>
          <a:lstStyle>
            <a:lvl1pPr marL="172796" indent="-172796">
              <a:buFont typeface="Arial" pitchFamily="34" charset="0" panose="020B0604020202020204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20130" y="784822"/>
            <a:ext cx="6122061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>
          <a:xfrm>
            <a:off x="420658" y="3059657"/>
            <a:ext cx="6122061" cy="12600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itchFamily="34" charset="0" panose="020B0604020202020204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420130" y="2674511"/>
            <a:ext cx="6122061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Прямоугольник 21"/>
          <p:cNvSpPr/>
          <p:nvPr userDrawn="1"/>
        </p:nvSpPr>
        <p:spPr bwMode="auto">
          <a:xfrm>
            <a:off x="300153" y="879475"/>
            <a:ext cx="35100" cy="1548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24" name="Прямоугольник 23"/>
          <p:cNvSpPr/>
          <p:nvPr userDrawn="1"/>
        </p:nvSpPr>
        <p:spPr bwMode="auto">
          <a:xfrm>
            <a:off x="300153" y="2770362"/>
            <a:ext cx="35100" cy="15444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351"/>
          </a:p>
        </p:txBody>
      </p:sp>
      <p:sp>
        <p:nvSpPr>
          <p:cNvPr id="15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727" y="1152604"/>
            <a:ext cx="1968923" cy="32724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itchFamily="34" charset="0" panose="020B0604020202020204"/>
              <a:buChar char="►"/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235199" y="785042"/>
            <a:ext cx="1968923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5"/>
          </p:nvPr>
        </p:nvSpPr>
        <p:spPr>
          <a:xfrm>
            <a:off x="4575974" y="1152604"/>
            <a:ext cx="1968923" cy="3272400"/>
          </a:xfrm>
        </p:spPr>
        <p:txBody>
          <a:bodyPr/>
          <a:lstStyle>
            <a:lvl1pPr marL="172796" indent="-172796">
              <a:buClr>
                <a:schemeClr val="accent1"/>
              </a:buClr>
              <a:buFont typeface="Arial" pitchFamily="34" charset="0" panose="020B0604020202020204"/>
              <a:buChar char="►"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4575446" y="785042"/>
            <a:ext cx="1968923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7"/>
          </p:nvPr>
        </p:nvSpPr>
        <p:spPr>
          <a:xfrm>
            <a:off x="2402780" y="1152604"/>
            <a:ext cx="1968923" cy="3272400"/>
          </a:xfrm>
        </p:spPr>
        <p:txBody>
          <a:bodyPr/>
          <a:lstStyle>
            <a:lvl1pPr marL="172796" indent="-172796">
              <a:buClr>
                <a:srgbClr val="448A18"/>
              </a:buClr>
              <a:buFont typeface="Arial" pitchFamily="34" charset="0" panose="020B0604020202020204"/>
              <a:buChar char="►"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</a:t>
            </a:r>
            <a:r>
              <a:rPr lang="ru-RU" dirty="0"/>
              <a:t>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2402252" y="785042"/>
            <a:ext cx="1968923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8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b="0" smtClean="0">
                <a:solidFill>
                  <a:schemeClr val="tx1"/>
                </a:solidFill>
              </a:rPr>
              <a:pPr/>
              <a:t>‹#›</a:t>
            </a:fld>
            <a:endParaRPr lang="ru-RU" b="0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/>
        </p:blipFill>
        <p:spPr>
          <a:xfrm>
            <a:off x="300274" y="4459713"/>
            <a:ext cx="979417" cy="5373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336" y="158827"/>
            <a:ext cx="6307383" cy="37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392" y="879474"/>
            <a:ext cx="6307383" cy="352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6563" y="4856163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C702E3D-E1C0-8345-AA2A-F82325D0AAB8}" type="datetime4">
              <a:rPr lang="ru-RU" smtClean="0"/>
              <a:t>3 июля 2024 г.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6350" y="4825830"/>
            <a:ext cx="52467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rgbClr val="448A18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796" indent="-172796" algn="l" defTabSz="685783" rtl="0" eaLnBrk="1" latinLnBrk="0" hangingPunct="1">
        <a:lnSpc>
          <a:spcPct val="100000"/>
        </a:lnSpc>
        <a:spcBef>
          <a:spcPts val="300"/>
        </a:spcBef>
        <a:buClr>
          <a:schemeClr val="accent4"/>
        </a:buClr>
        <a:buSzPct val="110000"/>
        <a:buFontTx/>
        <a:buBlip>
          <a:blip r:embed="rId13"/>
        </a:buBlip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45591" indent="-172796" algn="l" defTabSz="685783" rtl="0" eaLnBrk="1" latinLnBrk="0" hangingPunct="1">
        <a:lnSpc>
          <a:spcPct val="100000"/>
        </a:lnSpc>
        <a:spcBef>
          <a:spcPts val="200"/>
        </a:spcBef>
        <a:buClr>
          <a:srgbClr val="448A18"/>
        </a:buClr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18387" indent="-172796" algn="l" defTabSz="685783" rtl="0" eaLnBrk="1" latinLnBrk="0" hangingPunct="1">
        <a:lnSpc>
          <a:spcPct val="100000"/>
        </a:lnSpc>
        <a:spcBef>
          <a:spcPts val="300"/>
        </a:spcBef>
        <a:buClr>
          <a:srgbClr val="448A18"/>
        </a:buClr>
        <a:buSzPct val="120000"/>
        <a:buFont typeface="Arial" pitchFamily="34" charset="0" panose="020B0604020202020204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91183" indent="-172796" algn="l" defTabSz="685783" rtl="0" eaLnBrk="1" latinLnBrk="0" hangingPunct="1">
        <a:lnSpc>
          <a:spcPct val="100000"/>
        </a:lnSpc>
        <a:spcBef>
          <a:spcPts val="300"/>
        </a:spcBef>
        <a:buClr>
          <a:srgbClr val="448A18"/>
        </a:buClr>
        <a:buSzPct val="120000"/>
        <a:buFont typeface="Системный шрифт, обычный"/>
        <a:buChar char="⁃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78" indent="-172796" algn="l" defTabSz="685783" rtl="0" eaLnBrk="1" latinLnBrk="0" hangingPunct="1">
        <a:lnSpc>
          <a:spcPct val="100000"/>
        </a:lnSpc>
        <a:spcBef>
          <a:spcPts val="300"/>
        </a:spcBef>
        <a:buClr>
          <a:srgbClr val="448A18"/>
        </a:buClr>
        <a:buSzPct val="60000"/>
        <a:buFont typeface=".Lucida Grande UI Regular"/>
        <a:buChar char="◆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 panose="020B0604020202020204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 panose="020B0604020202020204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 panose="020B0604020202020204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itchFamily="34" charset="0" panose="020B0604020202020204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emf"/><Relationship Id="rId4" Type="http://schemas.openxmlformats.org/officeDocument/2006/relationships/image" Target="../media/image2.emf"/><Relationship Id="rId5" Type="http://schemas.openxmlformats.org/officeDocument/2006/relationships/image" Target="../media/image1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mailto:&#1041;&#1072;&#1085;&#1082;&#1072;ved@rshb.ru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3058172" y="779270"/>
            <a:ext cx="3802458" cy="3614629"/>
            <a:chOff x="3049192" y="523877"/>
            <a:chExt cx="3802458" cy="3614629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 rotWithShape="1">
            <a:blip r:embed="rId2"/>
            <a:srcRect r="26868"/>
            <a:stretch/>
          </p:blipFill>
          <p:spPr>
            <a:xfrm>
              <a:off x="3049192" y="523877"/>
              <a:ext cx="3802458" cy="3614629"/>
            </a:xfrm>
            <a:prstGeom prst="rect">
              <a:avLst/>
            </a:prstGeom>
          </p:spPr>
        </p:pic>
        <p:sp>
          <p:nvSpPr>
            <p:cNvPr id="27" name="Параллелограмм 26"/>
            <p:cNvSpPr/>
            <p:nvPr/>
          </p:nvSpPr>
          <p:spPr>
            <a:xfrm flipH="1">
              <a:off x="3284388" y="523877"/>
              <a:ext cx="1605686" cy="3614629"/>
            </a:xfrm>
            <a:prstGeom prst="parallelogram">
              <a:avLst>
                <a:gd name="adj" fmla="val 9427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520262" y="-1"/>
            <a:ext cx="1324196" cy="5143498"/>
            <a:chOff x="520262" y="-1"/>
            <a:chExt cx="1483162" cy="5143498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/>
            <a:stretch/>
          </p:blipFill>
          <p:spPr>
            <a:xfrm flipV="1">
              <a:off x="520263" y="4904932"/>
              <a:ext cx="1483161" cy="238565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/>
            <a:stretch/>
          </p:blipFill>
          <p:spPr>
            <a:xfrm flipV="1">
              <a:off x="520262" y="-1"/>
              <a:ext cx="1483160" cy="779273"/>
            </a:xfrm>
            <a:prstGeom prst="rect">
              <a:avLst/>
            </a:prstGeom>
          </p:spPr>
        </p:pic>
      </p:grpSp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/>
        </p:blipFill>
        <p:spPr>
          <a:xfrm>
            <a:off x="520263" y="4121402"/>
            <a:ext cx="1324195" cy="726504"/>
          </a:xfrm>
          <a:prstGeom prst="rect">
            <a:avLst/>
          </a:prstGeom>
        </p:spPr>
      </p:pic>
      <p:sp>
        <p:nvSpPr>
          <p:cNvPr id="12" name="Текст 9"/>
          <p:cNvSpPr txBox="1"/>
          <p:nvPr/>
        </p:nvSpPr>
        <p:spPr>
          <a:xfrm>
            <a:off x="422745" y="1868331"/>
            <a:ext cx="3782272" cy="1925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28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chemeClr val="accent4"/>
              </a:buClr>
              <a:buSzPct val="110000"/>
              <a:buFontTx/>
              <a:buBlip>
                <a:blip r:embed="rId5"/>
              </a:buBlip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600" indent="-172800" algn="l" defTabSz="685800" rtl="0" eaLnBrk="1" latinLnBrk="0" hangingPunct="1">
              <a:lnSpc>
                <a:spcPct val="100000"/>
              </a:lnSpc>
              <a:spcBef>
                <a:spcPts val="200"/>
              </a:spcBef>
              <a:buClr>
                <a:srgbClr val="448A18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84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120000"/>
              <a:buFont typeface="Arial" pitchFamily="34" charset="0" panose="020B0604020202020204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172800" algn="l" defTabSz="685800" rtl="0" eaLnBrk="1" latinLnBrk="0" hangingPunct="1">
              <a:lnSpc>
                <a:spcPct val="100000"/>
              </a:lnSpc>
              <a:spcBef>
                <a:spcPts val="300"/>
              </a:spcBef>
              <a:buClr>
                <a:srgbClr val="448A18"/>
              </a:buClr>
              <a:buSzPct val="60000"/>
              <a:buFont typeface=".Lucida Grande UI Regular"/>
              <a:buChar char="◆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 panose="020B0604020202020204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 panose="020B0604020202020204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 panose="020B0604020202020204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itchFamily="34" charset="0" panose="020B0604020202020204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cs typeface="Arial" pitchFamily="34" charset="0" panose="020B0604020202020204"/>
              </a:rPr>
              <a:t>ВАЛЮТНЫЙ 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cs typeface="Arial" pitchFamily="34" charset="0" panose="020B0604020202020204"/>
              </a:rPr>
              <a:t>КОНТРОЛЬ В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cs typeface="Arial" pitchFamily="34" charset="0" panose="020B0604020202020204"/>
              </a:rPr>
              <a:t>РОССИЙСКОЙ 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cs typeface="Arial" pitchFamily="34" charset="0" panose="020B0604020202020204"/>
              </a:rPr>
              <a:t>ФЕДЕРАЦИИ</a:t>
            </a:r>
            <a:endParaRPr lang="en-US" sz="2000" b="1" dirty="0" smtClean="0">
              <a:solidFill>
                <a:schemeClr val="bg2">
                  <a:lumMod val="10000"/>
                </a:schemeClr>
              </a:solidFill>
              <a:cs typeface="Arial" pitchFamily="34" charset="0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smtClean="0"/>
              <a:t>Контракт (кредитный договор) снимается с учета, если</a:t>
            </a:r>
            <a:r>
              <a:rPr lang="ru-RU" u="sng" dirty="0"/>
              <a:t>:</a:t>
            </a:r>
          </a:p>
          <a:p>
            <a:r>
              <a:rPr lang="ru-RU" dirty="0" smtClean="0"/>
              <a:t>Вы закрываете счета в Банке или переходите на обслуживание в другой банк</a:t>
            </a:r>
            <a:endParaRPr lang="ru-RU" dirty="0"/>
          </a:p>
          <a:p>
            <a:r>
              <a:rPr lang="ru-RU" dirty="0" smtClean="0"/>
              <a:t>Контракт (кредитный договор) закончил свое действие и дальнейшая работа не планируется</a:t>
            </a:r>
            <a:endParaRPr lang="ru-RU" dirty="0"/>
          </a:p>
          <a:p>
            <a:r>
              <a:rPr lang="ru-RU" dirty="0" smtClean="0"/>
              <a:t>Права / обязательства по контракту (кредитному договору) переданы другому резиденту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Для снятия с учета представьте в Банк</a:t>
            </a:r>
            <a:r>
              <a:rPr lang="ru-RU" b="1" u="sng" dirty="0"/>
              <a:t>:</a:t>
            </a:r>
            <a:endParaRPr lang="ru-RU" u="sng" dirty="0"/>
          </a:p>
          <a:p>
            <a:r>
              <a:rPr lang="ru-RU" dirty="0" smtClean="0"/>
              <a:t> Заявление о снятии с учета контракта (кредитного договора</a:t>
            </a:r>
            <a:r>
              <a:rPr lang="ru-RU" dirty="0"/>
              <a:t>)</a:t>
            </a:r>
          </a:p>
          <a:p>
            <a:endParaRPr lang="ru-RU" dirty="0"/>
          </a:p>
          <a:p>
            <a:pPr marL="0" indent="0" algn="just">
              <a:buNone/>
            </a:pPr>
            <a:r>
              <a:rPr lang="ru-RU" i="1" dirty="0" smtClean="0"/>
              <a:t>Банк снимет контракт (кредитный договор) с учета не позднее 2 рабочих дней</a:t>
            </a:r>
            <a:endParaRPr lang="ru-RU" dirty="0"/>
          </a:p>
          <a:p>
            <a:pPr marL="0" indent="0" algn="just">
              <a:buNone/>
            </a:pPr>
            <a:r>
              <a:rPr lang="ru-RU" i="1" dirty="0" smtClean="0"/>
              <a:t>В случае непредставления вами Заявления о снятии с учета контракта (кредитного договора) Банк может самостоятельно снять его с учета через 90 дней после даты его завершения</a:t>
            </a:r>
            <a:endParaRPr lang="ru-RU" dirty="0"/>
          </a:p>
        </p:txBody>
      </p:sp>
      <p:sp>
        <p:nvSpPr>
          <p:cNvPr id="5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СНЯТИЕ С УЧЕТА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10</a:t>
            </a:fld>
            <a:endParaRPr lang="ru-RU" sz="1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410625" y="848508"/>
            <a:ext cx="6134150" cy="35843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При исполнении обязательств по контракту (кредитному договору) оформляются</a:t>
            </a:r>
            <a:r>
              <a:rPr lang="ru-RU" dirty="0"/>
              <a:t>:</a:t>
            </a:r>
          </a:p>
          <a:p>
            <a:r>
              <a:rPr lang="ru-RU" dirty="0" smtClean="0"/>
              <a:t>Декларации на товар (при таможенном оформлении импорта / экспорта товара)</a:t>
            </a:r>
          </a:p>
          <a:p>
            <a:r>
              <a:rPr lang="ru-RU" dirty="0" smtClean="0"/>
              <a:t>Статистические </a:t>
            </a:r>
            <a:r>
              <a:rPr lang="ru-RU" dirty="0"/>
              <a:t>формы учета перемещения </a:t>
            </a:r>
            <a:r>
              <a:rPr lang="ru-RU" dirty="0" smtClean="0"/>
              <a:t>товаров </a:t>
            </a:r>
            <a:r>
              <a:rPr lang="ru-RU" dirty="0"/>
              <a:t>(при </a:t>
            </a:r>
            <a:r>
              <a:rPr lang="ru-RU" dirty="0" smtClean="0"/>
              <a:t>импорте </a:t>
            </a:r>
            <a:r>
              <a:rPr lang="ru-RU" dirty="0"/>
              <a:t>/ </a:t>
            </a:r>
            <a:r>
              <a:rPr lang="ru-RU" dirty="0" smtClean="0"/>
              <a:t>экспорте товара без таможенного декларирования)</a:t>
            </a:r>
            <a:endParaRPr lang="ru-RU" dirty="0"/>
          </a:p>
          <a:p>
            <a:r>
              <a:rPr lang="ru-RU" dirty="0" smtClean="0"/>
              <a:t>Товарно-транспортные, перевозочные, товаросопроводительные документы (при отсутствии требования о декларировании /оформления статистических форм)</a:t>
            </a:r>
            <a:endParaRPr lang="ru-RU" dirty="0"/>
          </a:p>
          <a:p>
            <a:r>
              <a:rPr lang="ru-RU" dirty="0" smtClean="0"/>
              <a:t>Акты выполнения работ, оказания услуг, счета-фактуры и (или) иные коммерческие документы</a:t>
            </a:r>
            <a:endParaRPr lang="ru-RU" dirty="0"/>
          </a:p>
          <a:p>
            <a:r>
              <a:rPr lang="ru-RU" dirty="0" smtClean="0"/>
              <a:t>Иные документы, подтверждающие исполнение (изменение, прекращение) обязательств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dirty="0" smtClean="0"/>
              <a:t>Для учета исполнения обязательств по поставленному на учет контракту (кредитному договору) представьте в Банк</a:t>
            </a:r>
            <a:r>
              <a:rPr lang="ru-RU" b="1" dirty="0"/>
              <a:t>:</a:t>
            </a:r>
            <a:endParaRPr lang="ru-RU" dirty="0"/>
          </a:p>
          <a:p>
            <a:r>
              <a:rPr lang="ru-RU" dirty="0" smtClean="0"/>
              <a:t> Справку о подтверждающих документах</a:t>
            </a:r>
            <a:endParaRPr lang="ru-RU" dirty="0"/>
          </a:p>
          <a:p>
            <a:r>
              <a:rPr lang="ru-RU" dirty="0" smtClean="0"/>
              <a:t> Документы, подтверждающие исполнение обязательств (за исключением деклараций на товар и статистических форм)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b="1" dirty="0" smtClean="0"/>
              <a:t>Срок представления</a:t>
            </a:r>
            <a:r>
              <a:rPr lang="ru-RU" b="1" dirty="0"/>
              <a:t>:</a:t>
            </a:r>
            <a:endParaRPr lang="ru-RU" dirty="0"/>
          </a:p>
          <a:p>
            <a:r>
              <a:rPr lang="ru-RU" dirty="0" smtClean="0"/>
              <a:t>Не позднее 15 рабочих дней после месяца, в котором оформлены декларации на товар</a:t>
            </a:r>
          </a:p>
          <a:p>
            <a:r>
              <a:rPr lang="ru-RU" dirty="0" smtClean="0"/>
              <a:t>Не позднее </a:t>
            </a:r>
            <a:r>
              <a:rPr lang="ru-RU" dirty="0"/>
              <a:t>15 рабочих дней после месяца, в </a:t>
            </a:r>
            <a:r>
              <a:rPr lang="ru-RU" dirty="0" smtClean="0"/>
              <a:t>котором представлению в ФТС подлежала статистическая форма </a:t>
            </a:r>
          </a:p>
          <a:p>
            <a:pPr lvl="1"/>
            <a:r>
              <a:rPr lang="ru-RU" dirty="0" smtClean="0"/>
              <a:t>По импорту – на декларации и статистические формы, которые полностью или частично закрывают оплаченные авансы</a:t>
            </a:r>
            <a:endParaRPr lang="ru-RU" dirty="0"/>
          </a:p>
          <a:p>
            <a:pPr lvl="1"/>
            <a:r>
              <a:rPr lang="ru-RU" dirty="0" smtClean="0"/>
              <a:t>По экспорту – на декларации </a:t>
            </a:r>
            <a:r>
              <a:rPr lang="ru-RU" dirty="0"/>
              <a:t>и статистические формы, </a:t>
            </a:r>
            <a:r>
              <a:rPr lang="ru-RU" dirty="0" smtClean="0"/>
              <a:t>которые еще не оплачены или оплачены частично</a:t>
            </a:r>
            <a:endParaRPr lang="ru-RU" dirty="0"/>
          </a:p>
          <a:p>
            <a:pPr marL="0" indent="0">
              <a:buNone/>
            </a:pPr>
            <a:r>
              <a:rPr lang="ru-RU" b="1" i="1" dirty="0" smtClean="0"/>
              <a:t>Требование распространяется только на </a:t>
            </a:r>
            <a:r>
              <a:rPr lang="ru-RU" b="1" i="1" dirty="0"/>
              <a:t>российских экспортеров, включенных в </a:t>
            </a:r>
            <a:r>
              <a:rPr lang="ru-RU" b="1" i="1" dirty="0" smtClean="0"/>
              <a:t>утвержденный Указом </a:t>
            </a:r>
            <a:r>
              <a:rPr lang="ru-RU" b="1" i="1" dirty="0"/>
              <a:t>№ </a:t>
            </a:r>
            <a:r>
              <a:rPr lang="ru-RU" b="1" i="1" dirty="0" smtClean="0"/>
              <a:t>771 перечень </a:t>
            </a:r>
            <a:r>
              <a:rPr lang="ru-RU" b="1" i="1" dirty="0"/>
              <a:t>и их дочерние хозяйственные </a:t>
            </a:r>
            <a:r>
              <a:rPr lang="ru-RU" b="1" i="1" dirty="0" smtClean="0"/>
              <a:t>общества</a:t>
            </a:r>
          </a:p>
          <a:p>
            <a:pPr marL="0" indent="0">
              <a:buNone/>
            </a:pPr>
            <a:endParaRPr lang="ru-RU" b="1" i="1" dirty="0" smtClean="0"/>
          </a:p>
          <a:p>
            <a:r>
              <a:rPr lang="ru-RU" dirty="0" smtClean="0"/>
              <a:t>Не позднее 15 рабочих дней после месяца, в котором оформлены другие документы, подтверждающие исполнение обязательств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i="1" dirty="0" smtClean="0"/>
              <a:t>Банк примет Справку и документы не позднее 3 рабочих дней, Справку, оформленную на декларации на товар и статистические формы – не позднее 10 рабочих дней (как только поступит информация из таможни</a:t>
            </a:r>
            <a:r>
              <a:rPr lang="ru-RU" i="1" dirty="0"/>
              <a:t>)</a:t>
            </a:r>
            <a:endParaRPr lang="ru-RU" dirty="0"/>
          </a:p>
        </p:txBody>
      </p:sp>
      <p:sp>
        <p:nvSpPr>
          <p:cNvPr id="5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СПРАВКА О ПОДТВЕРЖДАЮЩИХ ДОКУМЕНТАХ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11</a:t>
            </a:fld>
            <a:endParaRPr lang="ru-RU" sz="1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xmlns:a="http://schemas.openxmlformats.org/drawingml/2006/main" noGrp="1"/>
          </p:cNvGraphicFramePr>
          <p:nvPr/>
        </p:nvGraphicFramePr>
        <p:xfrm>
          <a:off x="315116" y="835607"/>
          <a:ext cx="6227603" cy="250770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75868"/>
                <a:gridCol w="2075867"/>
                <a:gridCol w="2075868"/>
              </a:tblGrid>
              <a:tr h="449854"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51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Нарушение </a:t>
                      </a:r>
                      <a:r>
                        <a:rPr lang="ru-RU" sz="1351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351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4363" marR="24363" marT="24367" marB="2436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A1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51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юридического лица</a:t>
                      </a:r>
                      <a:r>
                        <a:rPr lang="ru-RU" sz="1351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24363" marR="24363" marT="24367" marB="24367" anchor="ctr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A1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51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Для должностного лица</a:t>
                      </a:r>
                      <a:r>
                        <a:rPr lang="ru-RU" sz="1351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24363" marR="24363" marT="24367" marB="24367" anchor="ctr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A18"/>
                    </a:solidFill>
                  </a:tcPr>
                </a:tc>
              </a:tr>
              <a:tr h="555042"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Совершение незаконной валютной операции	</a:t>
                      </a: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Штраф в размере 20-40% от суммы операции	</a:t>
                      </a: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Штраф в размере 20-40% от суммы операции	</a:t>
                      </a: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5016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Нарушение срока представления в Банк документов свыше 90 дней	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Штраф от 40 000 до 50 000 рублей	</a:t>
                      </a:r>
                    </a:p>
                    <a:p>
                      <a:pPr algn="l"/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Штраф от 4 000 до 5 000 рублей	</a:t>
                      </a:r>
                    </a:p>
                    <a:p>
                      <a:pPr algn="l"/>
                      <a:endParaRPr lang="ru-RU" sz="1000" b="1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</a:tr>
              <a:tr h="820686"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Непредставление в налоговый орган уведомления об открытии счета за рубежом	</a:t>
                      </a: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Штраф от 800 000 до 1 000 000 рублей	</a:t>
                      </a:r>
                    </a:p>
                    <a:p>
                      <a:pPr marL="171450" indent="-171450" algn="l">
                        <a:buFont typeface="Wingdings" pitchFamily="2" charset="2" panose="05000000000000000000"/>
                        <a:buChar char="ü"/>
                      </a:pPr>
                      <a:endParaRPr lang="ru-RU" sz="1000" kern="1200" dirty="0" smtClean="0">
                        <a:solidFill>
                          <a:schemeClr val="tx1"/>
                        </a:solidFill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Штраф от 40 000 до 50 000 рублей	</a:t>
                      </a:r>
                    </a:p>
                    <a:p>
                      <a:pPr marL="171450" indent="-171450" algn="l">
                        <a:buFont typeface="Wingdings" pitchFamily="2" charset="2" panose="05000000000000000000"/>
                        <a:buChar char="ü"/>
                      </a:pPr>
                      <a:endParaRPr lang="ru-RU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НАРУШЕНИЯ ВАЛЮТНОГО ЗАКОНОДАТЕЛЬСТВА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12</a:t>
            </a:fld>
            <a:endParaRPr lang="ru-RU" sz="1000" b="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59330" y="3426645"/>
            <a:ext cx="51396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i="1" dirty="0" smtClean="0"/>
              <a:t>Федеральным законом от 13.07.2022 № 235-ФЗ определено, что находящиеся в производстве дела и исполнение постановлений о наложении наказаний за невыполнение с 23.02.2022 требований статьи 15.25 КОАП в части совершения незаконных валютных операций, неполучения экспортной выручки, возврата займов и ранее уплаченных авансов по импорту, подлежат прекращению, если они обусловлены применением ограничительных мер недружественными странами</a:t>
            </a:r>
            <a:r>
              <a:rPr lang="ru-RU" sz="800" i="1" dirty="0"/>
              <a:t>.</a:t>
            </a:r>
            <a:endParaRPr lang="ru-RU" sz="800" dirty="0"/>
          </a:p>
          <a:p>
            <a:pPr algn="just"/>
            <a:r>
              <a:rPr lang="ru-RU" sz="800" i="1" dirty="0" smtClean="0"/>
              <a:t>Принятие решения о привлечении либо </a:t>
            </a:r>
            <a:r>
              <a:rPr lang="ru-RU" sz="800" i="1" dirty="0" err="1" smtClean="0"/>
              <a:t>непривлечении</a:t>
            </a:r>
            <a:r>
              <a:rPr lang="ru-RU" sz="800" i="1" dirty="0" smtClean="0"/>
              <a:t> к ответственности за нарушение валютного законодательства возложено на органы валютного контроля–Федеральную таможенную службу и Федеральную налоговую службу</a:t>
            </a:r>
            <a:endParaRPr lang="ru-RU" sz="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Все </a:t>
            </a:r>
            <a:r>
              <a:rPr lang="ru-RU" dirty="0"/>
              <a:t>интересующие вас вопросы по валютному законодательству, оформлению документов валютного контроля и порядку их представления в Банк, вы можете задать по телефону Горячей линии валютного контроля: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8 </a:t>
            </a:r>
            <a:r>
              <a:rPr lang="ru-RU" b="1" dirty="0"/>
              <a:t>(800) </a:t>
            </a:r>
            <a:r>
              <a:rPr lang="ru-RU" b="1" dirty="0" smtClean="0"/>
              <a:t>200-78-70 (</a:t>
            </a:r>
            <a:r>
              <a:rPr lang="ru-RU" b="1" dirty="0"/>
              <a:t>далее 1)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или</a:t>
            </a:r>
          </a:p>
          <a:p>
            <a:pPr marL="0" indent="0" algn="ctr">
              <a:buNone/>
            </a:pPr>
            <a:r>
              <a:rPr lang="ru-RU" b="1" dirty="0" smtClean="0"/>
              <a:t>через форму </a:t>
            </a:r>
            <a:r>
              <a:rPr lang="ru-RU" b="1" dirty="0"/>
              <a:t>обращения на </a:t>
            </a:r>
            <a:r>
              <a:rPr lang="ru-RU" b="1" dirty="0" smtClean="0"/>
              <a:t>сайте Банка </a:t>
            </a:r>
            <a:r>
              <a:rPr lang="ru-RU" b="1" dirty="0" smtClean="0">
                <a:hlinkClick r:id="rId2"/>
              </a:rPr>
              <a:t>ved@rshb.ru</a:t>
            </a: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dirty="0"/>
              <a:t>Спасибо за внимание!</a:t>
            </a:r>
          </a:p>
        </p:txBody>
      </p:sp>
      <p:sp>
        <p:nvSpPr>
          <p:cNvPr id="5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КОНТАКТЫ ВАЛЮТНОГО КОНТРОЛЯ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13</a:t>
            </a:fld>
            <a:endParaRPr lang="ru-RU" sz="1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1. Федеральный </a:t>
            </a:r>
            <a:r>
              <a:rPr lang="ru-RU" dirty="0"/>
              <a:t>закон от 10.12.2003 </a:t>
            </a:r>
            <a:r>
              <a:rPr lang="ru-RU" dirty="0" smtClean="0"/>
              <a:t>№ 173-ФЗ «О валютном регулировании и валютном контроле</a:t>
            </a:r>
            <a:r>
              <a:rPr lang="ru-RU" dirty="0"/>
              <a:t>»</a:t>
            </a:r>
          </a:p>
          <a:p>
            <a:pPr marL="0" indent="0" algn="just">
              <a:buNone/>
            </a:pPr>
            <a:r>
              <a:rPr lang="ru-RU" dirty="0"/>
              <a:t>2</a:t>
            </a:r>
            <a:r>
              <a:rPr lang="ru-RU" dirty="0" smtClean="0"/>
              <a:t>. Федеральный закон от 08.12.2003 № 164-ФЗ «Об основах государственного регулирования внешнеторговой деятельности</a:t>
            </a:r>
            <a:r>
              <a:rPr lang="ru-RU" dirty="0"/>
              <a:t>»</a:t>
            </a:r>
          </a:p>
          <a:p>
            <a:pPr marL="0" indent="0" algn="just">
              <a:buNone/>
            </a:pPr>
            <a:r>
              <a:rPr lang="ru-RU" dirty="0" smtClean="0"/>
              <a:t>3. Инструкция Банка России от 16.08.2017 № 181-И «О порядке представления резидентами и нерезидентами уполномоченным банкам подтверждающих документов и информации при осуществлении валютных операций, о единых формах учета и отчетности по валютным операциям, порядке и сроках их представления</a:t>
            </a:r>
            <a:r>
              <a:rPr lang="ru-RU" dirty="0"/>
              <a:t>»</a:t>
            </a:r>
          </a:p>
          <a:p>
            <a:pPr marL="0" indent="0" algn="just">
              <a:buNone/>
            </a:pPr>
            <a:r>
              <a:rPr lang="ru-RU" dirty="0" smtClean="0"/>
              <a:t>4. Инструкция Банка России от 30.03.2004 № 111-И «Об обязательной продаже части валютной выручки на внутреннем валютном рынке Российской Федерации</a:t>
            </a:r>
            <a:r>
              <a:rPr lang="ru-RU" dirty="0"/>
              <a:t>»</a:t>
            </a:r>
          </a:p>
          <a:p>
            <a:pPr marL="0" indent="0" algn="just">
              <a:buNone/>
            </a:pPr>
            <a:r>
              <a:rPr lang="ru-RU" dirty="0"/>
              <a:t>5</a:t>
            </a:r>
            <a:r>
              <a:rPr lang="ru-RU" dirty="0" smtClean="0"/>
              <a:t>. Кодекс РФ об административных правонарушениях, статья 15.25</a:t>
            </a:r>
            <a:endParaRPr lang="ru-RU" dirty="0"/>
          </a:p>
        </p:txBody>
      </p:sp>
      <p:sp>
        <p:nvSpPr>
          <p:cNvPr id="5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НОРМАТИВНЫЕ ДОКУМЕНТЫ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2</a:t>
            </a:fld>
            <a:endParaRPr lang="ru-RU" sz="1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xmlns:a="http://schemas.openxmlformats.org/drawingml/2006/main" noGrp="1"/>
          </p:cNvGraphicFramePr>
          <p:nvPr/>
        </p:nvGraphicFramePr>
        <p:xfrm>
          <a:off x="312612" y="777106"/>
          <a:ext cx="6147823" cy="356973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774605"/>
                <a:gridCol w="1881809"/>
                <a:gridCol w="2491409"/>
              </a:tblGrid>
              <a:tr h="443643">
                <a:tc gridSpan="3">
                  <a:txBody>
                    <a:bodyPr/>
                    <a:lstStyle/>
                    <a:p>
                      <a:pPr algn="ctr"/>
                      <a:r>
                        <a:rPr lang="ru-RU" sz="1351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СУММА КОНТРАКТА</a:t>
                      </a:r>
                      <a:r>
                        <a:rPr lang="ru-RU" sz="1351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24363" marR="24363" marT="24367" marB="2436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A1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/>
                        <a:cs typeface="Arial" pitchFamily="34" charset="0" panose="020B0604020202020204"/>
                      </a:endParaRPr>
                    </a:p>
                  </a:txBody>
                  <a:tcPr marL="91439" marR="91439" marT="45731" marB="457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19502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/>
                        <a:cs typeface="Arial" pitchFamily="34" charset="0" panose="020B0604020202020204"/>
                      </a:endParaRPr>
                    </a:p>
                  </a:txBody>
                  <a:tcPr marL="91439" marR="91439" marT="45731" marB="457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19502E"/>
                    </a:solidFill>
                  </a:tcPr>
                </a:tc>
              </a:tr>
              <a:tr h="555042"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Равна либо меньше эквивалента 1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От эквивалента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 1 млн. рублей до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  3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Равна либо больше эквивалента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3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0612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 с указанием кода вида операции </a:t>
                      </a:r>
                    </a:p>
                    <a:p>
                      <a:pPr marL="285750" indent="-2857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Подтверждение, что сумма договора не превышает эквивалент    1 млн. рублей</a:t>
                      </a:r>
                    </a:p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Контракт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 с указанием кода вида операции 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Документы, подтверждающие поставку товаров, оказание услуг, выполнение работ (если </a:t>
                      </a:r>
                      <a:r>
                        <a:rPr lang="ru-RU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постоплата</a:t>
                      </a: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Контракт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Сведения о контракте для постановки на учет</a:t>
                      </a:r>
                    </a:p>
                    <a:p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(Постановка на учет осуществляется заранее)</a:t>
                      </a:r>
                    </a:p>
                    <a:p>
                      <a:endParaRPr lang="ru-RU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Документы, подтверждающие поставку товаров, оказание услуг, выполнение работ (если </a:t>
                      </a:r>
                      <a:r>
                        <a:rPr lang="ru-RU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постоплата</a:t>
                      </a: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Справка о подтверждающих документах 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(если требуется)</a:t>
                      </a:r>
                    </a:p>
                    <a:p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(Предоставляются до проведения операции)</a:t>
                      </a:r>
                    </a:p>
                    <a:p>
                      <a:endParaRPr lang="ru-RU" sz="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 с указанием кода вида операции 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о валютных операциях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 anchor="ctr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ТОВАРОВ, РАБОТ, УСЛУГ (ПЛАТЕЖИ В РУБЛЯХ)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3</a:t>
            </a:fld>
            <a:endParaRPr lang="ru-RU" sz="1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xmlns:a="http://schemas.openxmlformats.org/drawingml/2006/main" noGrp="1"/>
          </p:cNvGraphicFramePr>
          <p:nvPr/>
        </p:nvGraphicFramePr>
        <p:xfrm>
          <a:off x="312612" y="777106"/>
          <a:ext cx="6147823" cy="326493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774605"/>
                <a:gridCol w="1881809"/>
                <a:gridCol w="2491409"/>
              </a:tblGrid>
              <a:tr h="443643">
                <a:tc gridSpan="3">
                  <a:txBody>
                    <a:bodyPr/>
                    <a:lstStyle/>
                    <a:p>
                      <a:pPr algn="ctr"/>
                      <a:r>
                        <a:rPr lang="ru-RU" sz="1351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СУММА КОНТРАКТА</a:t>
                      </a:r>
                      <a:r>
                        <a:rPr lang="ru-RU" sz="1351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24363" marR="24363" marT="24367" marB="2436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A1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/>
                        <a:cs typeface="Arial" pitchFamily="34" charset="0" panose="020B0604020202020204"/>
                      </a:endParaRPr>
                    </a:p>
                  </a:txBody>
                  <a:tcPr marL="91439" marR="91439" marT="45731" marB="457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19502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/>
                        <a:cs typeface="Arial" pitchFamily="34" charset="0" panose="020B0604020202020204"/>
                      </a:endParaRPr>
                    </a:p>
                  </a:txBody>
                  <a:tcPr marL="91439" marR="91439" marT="45731" marB="457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19502E"/>
                    </a:solidFill>
                  </a:tcPr>
                </a:tc>
              </a:tr>
              <a:tr h="555042"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Равна либо меньше эквивалента 1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От эквивалента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 1 млн. рублей до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  10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Равна либо больше эквивалента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10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0612">
                <a:tc>
                  <a:txBody>
                    <a:bodyPr/>
                    <a:lstStyle/>
                    <a:p>
                      <a:endParaRPr lang="ru-RU" sz="1351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Представление документов не требуется</a:t>
                      </a:r>
                    </a:p>
                    <a:p>
                      <a:r>
                        <a:rPr lang="ru-RU" sz="1351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285750" indent="-285750">
                        <a:buFont typeface="Wingdings" pitchFamily="2" charset="2" panose="05000000000000000000"/>
                        <a:buChar char="ü"/>
                      </a:pPr>
                      <a:endParaRPr lang="ru-RU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351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Представление документов не требуется</a:t>
                      </a:r>
                    </a:p>
                    <a:p>
                      <a:r>
                        <a:rPr lang="ru-RU" sz="1351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285750" indent="-285750">
                        <a:buFont typeface="Wingdings" pitchFamily="2" charset="2" panose="05000000000000000000"/>
                        <a:buChar char="ü"/>
                      </a:pPr>
                      <a:endParaRPr lang="ru-RU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Контракт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Сведения о контракте для постановки на учет</a:t>
                      </a:r>
                    </a:p>
                    <a:p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(Постановка на учет осуществляется заранее)</a:t>
                      </a:r>
                    </a:p>
                    <a:p>
                      <a:endParaRPr lang="ru-RU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Документы, подтверждающие поставку товаров, оказание услуг, выполнение работ (если </a:t>
                      </a:r>
                      <a:r>
                        <a:rPr lang="ru-RU" sz="10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постоплата</a:t>
                      </a: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Справка о подтверждающих документах 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(если требуется)</a:t>
                      </a:r>
                    </a:p>
                    <a:p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(Предоставляются до проведения операции)</a:t>
                      </a:r>
                    </a:p>
                    <a:p>
                      <a:endParaRPr lang="ru-RU" sz="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о валютных операциях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 anchor="ctr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/>
              <a:t>ЭКСПОРТ ТОВАРОВ, РАБОТ, УСЛУГ (ПОСТУПЛЕНИЕ В РУБЛЯХ)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4</a:t>
            </a:fld>
            <a:endParaRPr lang="ru-RU" sz="1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xmlns:a="http://schemas.openxmlformats.org/drawingml/2006/main" noGrp="1"/>
          </p:cNvGraphicFramePr>
          <p:nvPr/>
        </p:nvGraphicFramePr>
        <p:xfrm>
          <a:off x="315115" y="671733"/>
          <a:ext cx="6227603" cy="365626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797634"/>
                <a:gridCol w="1906229"/>
                <a:gridCol w="2523740"/>
              </a:tblGrid>
              <a:tr h="377687">
                <a:tc gridSpan="3"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51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СУММА ДОГОВОРА ЗАЙМА</a:t>
                      </a:r>
                      <a:r>
                        <a:rPr lang="ru-RU" sz="1351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24363" marR="24363" marT="24367" marB="2436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A1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/>
                        <a:cs typeface="Arial" pitchFamily="34" charset="0" panose="020B0604020202020204"/>
                      </a:endParaRPr>
                    </a:p>
                  </a:txBody>
                  <a:tcPr marL="91439" marR="91439" marT="45731" marB="457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19502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/>
                        <a:cs typeface="Arial" pitchFamily="34" charset="0" panose="020B0604020202020204"/>
                      </a:endParaRPr>
                    </a:p>
                  </a:txBody>
                  <a:tcPr marL="91439" marR="91439" marT="45731" marB="457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19502E"/>
                    </a:solidFill>
                  </a:tcPr>
                </a:tc>
              </a:tr>
              <a:tr h="555042"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Равна либо меньше эквивалента 1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От эквивалента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 1 млн. рублей до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  3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Равна либо больше эквивалента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3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5016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cs typeface="Arial" pitchFamily="34" charset="0" panose="020B0604020202020204"/>
                        </a:rPr>
                        <a:t>ПОЛУЧЕНИЕ ЗАЙМА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 anchor="ctr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685783" rtl="0" eaLnBrk="1" latinLnBrk="0" hangingPunct="1"/>
                      <a:endParaRPr lang="ru-RU" sz="1000" kern="12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 anchor="ctr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</a:tr>
              <a:tr h="820686"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Представление документов не требуется</a:t>
                      </a:r>
                    </a:p>
                    <a:p>
                      <a:r>
                        <a:rPr lang="ru-RU" sz="1351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285750" indent="-285750">
                        <a:buFont typeface="Wingdings" pitchFamily="2" charset="2" panose="05000000000000000000"/>
                        <a:buChar char="ü"/>
                      </a:pPr>
                      <a:endParaRPr lang="ru-RU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685783" rtl="0" eaLnBrk="1" latinLnBrk="0" hangingPunct="1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Представление документов не требуется</a:t>
                      </a:r>
                    </a:p>
                    <a:p>
                      <a:pPr marL="0" algn="l" defTabSz="685783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	</a:t>
                      </a:r>
                    </a:p>
                    <a:p>
                      <a:pPr marL="0" indent="-285750" algn="l" defTabSz="685783" rtl="0" eaLnBrk="1" latinLnBrk="0" hangingPunct="1">
                        <a:buFont typeface="Wingdings" pitchFamily="2" charset="2" panose="05000000000000000000"/>
                        <a:buChar char="ü"/>
                      </a:pPr>
                      <a:endParaRPr lang="ru-RU" sz="1000" kern="1200" dirty="0" smtClean="0">
                        <a:solidFill>
                          <a:schemeClr val="tx1"/>
                        </a:solidFill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  <a:p>
                      <a:pPr marL="0" algn="l" defTabSz="685783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	</a:t>
                      </a: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Договор займа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Сведения о кредитном договоре для постановки на учет</a:t>
                      </a:r>
                    </a:p>
                    <a:p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(Постановка на учет осуществляется заранее)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о валютных операциях</a:t>
                      </a: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260258">
                <a:tc gridSpan="3"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ВОЗВРАТ ЗАЙМА*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 anchor="ctr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</a:tr>
              <a:tr h="260258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 с указанием кода вида операции </a:t>
                      </a:r>
                    </a:p>
                    <a:p>
                      <a:pPr marL="285750" indent="-2857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Подтверждение, что сумма договора не превышает эквивалент    1 млн. рублей</a:t>
                      </a:r>
                    </a:p>
                    <a:p>
                      <a:endParaRPr lang="ru-RU" sz="1000" dirty="0"/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Договор займа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 с указанием кода вида операции 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Документы, подтверждающие получение займа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685783" rtl="0" eaLnBrk="1" latinLnBrk="0" hangingPunct="1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 с указанием кода вида операции </a:t>
                      </a:r>
                    </a:p>
                    <a:p>
                      <a:pPr marL="171450" indent="-171450" algn="l" defTabSz="685783" rtl="0" eaLnBrk="1" latinLnBrk="0" hangingPunct="1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о валютных операциях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ПОЛУЧЕНИЕ ЗАЙМА ОТ НЕРЕЗИДЕНТА (ПЛАТЕЖИ В РУБЛЯХ)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5</a:t>
            </a:fld>
            <a:endParaRPr lang="ru-RU" sz="1000" b="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8356" y="4327999"/>
            <a:ext cx="51396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Arial" pitchFamily="34" charset="0" panose="020B0604020202020204"/>
              </a:rPr>
              <a:t>* </a:t>
            </a:r>
            <a:r>
              <a:rPr lang="ru-RU" sz="800" i="1" dirty="0">
                <a:solidFill>
                  <a:srgbClr val="000000"/>
                </a:solidFill>
                <a:latin typeface="Arial" pitchFamily="34" charset="0" panose="020B0604020202020204"/>
              </a:rPr>
              <a:t>Возврат займа и процентов недружественному нерезиденту в сумме, больше 10 миллионов рублей в месяц возможен только на специальный счет типа «С»</a:t>
            </a:r>
            <a:endParaRPr lang="ru-RU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xmlns:a="http://schemas.openxmlformats.org/drawingml/2006/main" noGrp="1"/>
          </p:cNvGraphicFramePr>
          <p:nvPr/>
        </p:nvGraphicFramePr>
        <p:xfrm>
          <a:off x="315116" y="835607"/>
          <a:ext cx="6227603" cy="326751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797634"/>
                <a:gridCol w="1906229"/>
                <a:gridCol w="2523740"/>
              </a:tblGrid>
              <a:tr h="377687">
                <a:tc gridSpan="3"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51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СУММА ДОГОВОРА ЗАЙМА</a:t>
                      </a:r>
                      <a:r>
                        <a:rPr lang="ru-RU" sz="1351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24363" marR="24363" marT="24367" marB="2436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A1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/>
                        <a:cs typeface="Arial" pitchFamily="34" charset="0" panose="020B0604020202020204"/>
                      </a:endParaRPr>
                    </a:p>
                  </a:txBody>
                  <a:tcPr marL="91439" marR="91439" marT="45731" marB="457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19502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kern="1200" dirty="0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/>
                        <a:cs typeface="Arial" pitchFamily="34" charset="0" panose="020B0604020202020204"/>
                      </a:endParaRPr>
                    </a:p>
                  </a:txBody>
                  <a:tcPr marL="91439" marR="91439" marT="45731" marB="4573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solidFill>
                      <a:srgbClr val="19502E"/>
                    </a:solidFill>
                  </a:tcPr>
                </a:tc>
              </a:tr>
              <a:tr h="555042"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Равна либо меньше эквивалента 1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От эквивалента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 1 млн. рублей до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  3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Равна либо больше эквивалента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3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5016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cs typeface="Arial" pitchFamily="34" charset="0" panose="020B0604020202020204"/>
                        </a:rPr>
                        <a:t>ВЫДАЧА ЗАЙМА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*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 anchor="ctr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685783" rtl="0" eaLnBrk="1" latinLnBrk="0" hangingPunct="1"/>
                      <a:endParaRPr lang="ru-RU" sz="1000" kern="12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 anchor="ctr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</a:tr>
              <a:tr h="82068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 с указанием кода вида операции </a:t>
                      </a:r>
                    </a:p>
                    <a:p>
                      <a:pPr marL="285750" indent="-2857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Подтверждение, что сумма договора не превышает эквивалент    1 млн. рублей</a:t>
                      </a: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Договор займа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 с указанием кода вида операции 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endParaRPr lang="ru-RU" sz="1000" kern="1200" dirty="0" smtClean="0">
                        <a:solidFill>
                          <a:schemeClr val="tx1"/>
                        </a:solidFill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Договор займа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Сведения о кредитном договоре для постановки на учет</a:t>
                      </a:r>
                    </a:p>
                    <a:p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(Постановка на учет осуществляется заранее)</a:t>
                      </a:r>
                    </a:p>
                    <a:p>
                      <a:pPr marL="171450" marR="0" lvl="0" indent="-17145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 panose="05000000000000000000"/>
                        <a:buChar char="ü"/>
                        <a:defRPr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 с указанием кода вида операции 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о валютных операциях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endParaRPr lang="ru-RU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260258">
                <a:tc gridSpan="3"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ПОЛУЧЕНИЕ ВОЗВРАТА ПО ЗАЙМУ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Arial" pitchFamily="34" charset="0" panose="020B0604020202020204"/>
                        <a:ea typeface="+mn-ea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 anchor="ctr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</a:tr>
              <a:tr h="260258">
                <a:tc>
                  <a:txBody>
                    <a:bodyPr/>
                    <a:lstStyle/>
                    <a:p>
                      <a:pPr marL="171450" marR="0" lvl="0" indent="-17145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 panose="05000000000000000000"/>
                        <a:buChar char="ü"/>
                        <a:defRPr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Представление документов не требуется</a:t>
                      </a:r>
                    </a:p>
                    <a:p>
                      <a:endParaRPr lang="ru-RU" sz="1000" dirty="0"/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Представление документов не требуется</a:t>
                      </a: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defTabSz="685783" rtl="0" eaLnBrk="1" latinLnBrk="0" hangingPunct="1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Информация о валютных операциях</a:t>
                      </a:r>
                    </a:p>
                    <a:p>
                      <a:endParaRPr lang="ru-RU" sz="10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ВЫДАЧА ЗАЙМА НЕРЕЗИДЕНТУ (ПЛАТЕЖИ В РУБЛЯХ</a:t>
            </a:r>
            <a:r>
              <a:rPr lang="ru-RU" dirty="0" smtClean="0"/>
              <a:t>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6</a:t>
            </a:fld>
            <a:endParaRPr lang="ru-RU" sz="1000" b="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15921" y="4167748"/>
            <a:ext cx="513964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latin typeface="Arial" pitchFamily="34" charset="0" panose="020B0604020202020204"/>
              </a:rPr>
              <a:t>* </a:t>
            </a:r>
            <a:r>
              <a:rPr lang="ru-RU" sz="800" i="1" dirty="0"/>
              <a:t>Выдача займа возможна только дружественному нерезиденту</a:t>
            </a:r>
            <a:endParaRPr lang="ru-RU" sz="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xmlns:a="http://schemas.openxmlformats.org/drawingml/2006/main" noGrp="1"/>
          </p:cNvGraphicFramePr>
          <p:nvPr/>
        </p:nvGraphicFramePr>
        <p:xfrm>
          <a:off x="315116" y="835607"/>
          <a:ext cx="6227603" cy="268600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090693"/>
                <a:gridCol w="3136910"/>
              </a:tblGrid>
              <a:tr h="377687">
                <a:tc gridSpan="2"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51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СУММА ДОГОВОРА </a:t>
                      </a:r>
                      <a:r>
                        <a:rPr lang="ru-RU" sz="1351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24363" marR="24363" marT="24367" marB="2436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8A1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042"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Равна либо меньше эквивалента 1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Больше эквивалента </a:t>
                      </a:r>
                    </a:p>
                    <a:p>
                      <a:pPr marL="0" algn="ctr" defTabSz="685783" rtl="0" eaLnBrk="1" latinLnBrk="0" hangingPunct="1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Arial" pitchFamily="34" charset="0" panose="020B0604020202020204"/>
                          <a:ea typeface="+mn-ea"/>
                          <a:cs typeface="Arial" pitchFamily="34" charset="0" panose="020B0604020202020204"/>
                        </a:rPr>
                        <a:t>1 млн. рублей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5016">
                <a:tc gridSpan="2"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51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 НЕРЕЗИДЕНТУ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 anchor="ctr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0686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 с указанием кода вида операции </a:t>
                      </a:r>
                    </a:p>
                    <a:p>
                      <a:pPr marL="285750" indent="-2857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Подтверждение, что сумма договора не превышает эквивалент    1 млн. рублей</a:t>
                      </a: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Договор 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Платежное поручение с указанием кода вида операции 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Иные документы при необходимости</a:t>
                      </a:r>
                    </a:p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endParaRPr lang="ru-RU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260258">
                <a:tc gridSpan="2"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35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ЗАЧИСЛЕНИЕ ОТ НЕРЕЗИДЕНТА</a:t>
                      </a:r>
                      <a:endParaRPr lang="ru-RU" sz="1350" b="1" dirty="0">
                        <a:solidFill>
                          <a:schemeClr val="tx1"/>
                        </a:solidFill>
                        <a:latin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CE3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0258">
                <a:tc>
                  <a:txBody>
                    <a:bodyPr/>
                    <a:lstStyle/>
                    <a:p>
                      <a:pPr marL="171450" marR="0" lvl="0" indent="-17145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 panose="05000000000000000000"/>
                        <a:buChar char="ü"/>
                        <a:defRPr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Представление документов не требуется</a:t>
                      </a:r>
                    </a:p>
                    <a:p>
                      <a:endParaRPr lang="ru-RU" sz="1000" dirty="0"/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 panose="05000000000000000000"/>
                        <a:buChar char="ü"/>
                      </a:pPr>
                      <a:r>
                        <a:rPr lang="ru-RU" sz="1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Представление документов не требуется</a:t>
                      </a:r>
                    </a:p>
                  </a:txBody>
                  <a:tcPr marL="61883" marR="61883" marT="30953" marB="30953">
                    <a:lnL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9502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5336" y="158827"/>
            <a:ext cx="6307383" cy="490530"/>
          </a:xfrm>
        </p:spPr>
        <p:txBody>
          <a:bodyPr>
            <a:normAutofit fontScale="90000"/>
          </a:bodyPr>
          <a:lstStyle/>
          <a:p>
            <a:r>
              <a:rPr lang="ru-RU" dirty="0"/>
              <a:t>ДРУГИЕ ВИДЫ ОПЕРАЦИЙ С НЕРЕЗИДЕНТАМИ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РАСЧЕТЫ В РУБЛЯХ)*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7</a:t>
            </a:fld>
            <a:endParaRPr lang="ru-RU" sz="1000" b="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05948" y="3598155"/>
            <a:ext cx="58442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solidFill>
                  <a:srgbClr val="000000"/>
                </a:solidFill>
                <a:latin typeface="Arial" pitchFamily="34" charset="0" panose="020B0604020202020204"/>
              </a:rPr>
              <a:t>* </a:t>
            </a:r>
            <a:r>
              <a:rPr lang="ru-RU" sz="800" i="1" dirty="0" smtClean="0"/>
              <a:t>Указами </a:t>
            </a:r>
            <a:r>
              <a:rPr lang="ru-RU" sz="800" i="1" dirty="0"/>
              <a:t>Президента РФ и выпущенными государственными органами документами во исполнение </a:t>
            </a:r>
            <a:endParaRPr lang="ru-RU" sz="800" i="1" dirty="0" smtClean="0"/>
          </a:p>
          <a:p>
            <a:r>
              <a:rPr lang="ru-RU" sz="800" i="1" dirty="0" smtClean="0"/>
              <a:t>этих </a:t>
            </a:r>
            <a:r>
              <a:rPr lang="ru-RU" sz="800" i="1" dirty="0"/>
              <a:t>указов, ограничены сделки и операции с ценными бумагами, долями, вкладами, </a:t>
            </a:r>
            <a:r>
              <a:rPr lang="ru-RU" sz="800" i="1" dirty="0" smtClean="0"/>
              <a:t>инвестированием</a:t>
            </a:r>
            <a:r>
              <a:rPr lang="ru-RU" sz="800" i="1" dirty="0"/>
              <a:t>, </a:t>
            </a:r>
            <a:endParaRPr lang="ru-RU" sz="800" i="1" dirty="0" smtClean="0"/>
          </a:p>
          <a:p>
            <a:r>
              <a:rPr lang="ru-RU" sz="800" i="1" dirty="0" smtClean="0"/>
              <a:t>паями</a:t>
            </a:r>
            <a:r>
              <a:rPr lang="ru-RU" sz="800" i="1" dirty="0"/>
              <a:t>, </a:t>
            </a:r>
            <a:r>
              <a:rPr lang="ru-RU" sz="800" i="1" dirty="0" smtClean="0"/>
              <a:t>недвижимостью</a:t>
            </a:r>
            <a:r>
              <a:rPr lang="ru-RU" sz="800" i="1" dirty="0"/>
              <a:t>, правами, займами, страхованию, а также исполнение обязательств по ряду сделок.</a:t>
            </a:r>
            <a:endParaRPr lang="ru-RU" sz="800" dirty="0"/>
          </a:p>
          <a:p>
            <a:r>
              <a:rPr lang="ru-RU" sz="800" i="1" dirty="0"/>
              <a:t>В данной связи Банком могут быть запрошены дополнительные документы</a:t>
            </a:r>
            <a:endParaRPr lang="ru-RU" sz="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u="sng" dirty="0" smtClean="0"/>
              <a:t>Постановка на учет требуется для</a:t>
            </a:r>
            <a:r>
              <a:rPr lang="ru-RU" b="1" u="sng" dirty="0"/>
              <a:t>:</a:t>
            </a:r>
            <a:endParaRPr lang="ru-RU" u="sng" dirty="0"/>
          </a:p>
          <a:p>
            <a:r>
              <a:rPr lang="ru-RU" dirty="0" smtClean="0"/>
              <a:t>Импортного контракта на сумму равную или больше эквивалента 3 млн. рублей</a:t>
            </a:r>
            <a:endParaRPr lang="ru-RU" dirty="0"/>
          </a:p>
          <a:p>
            <a:r>
              <a:rPr lang="ru-RU" dirty="0" smtClean="0"/>
              <a:t>Экспортного контракта на сумму равную или больше эквивалента 10 млн. рублей</a:t>
            </a:r>
            <a:endParaRPr lang="ru-RU" dirty="0"/>
          </a:p>
          <a:p>
            <a:r>
              <a:rPr lang="ru-RU" dirty="0" smtClean="0"/>
              <a:t>Договора займа на сумму равную или больше эквивалента 3 млн. рублей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Для постановки на учет представьте в Банк</a:t>
            </a:r>
            <a:r>
              <a:rPr lang="ru-RU" b="1" u="sng" dirty="0"/>
              <a:t>:</a:t>
            </a:r>
            <a:endParaRPr lang="ru-RU" u="sng" dirty="0"/>
          </a:p>
          <a:p>
            <a:r>
              <a:rPr lang="ru-RU" dirty="0" smtClean="0"/>
              <a:t>Сведения о контракте / кредитном договоре для постановки на учет</a:t>
            </a:r>
            <a:endParaRPr lang="ru-RU" dirty="0"/>
          </a:p>
          <a:p>
            <a:r>
              <a:rPr lang="ru-RU" dirty="0" smtClean="0"/>
              <a:t>Контракт (кредитный договор), либо выписку из него, содержащую основную информацию либо проект контракта (кредитного договора</a:t>
            </a:r>
            <a:r>
              <a:rPr lang="ru-RU" dirty="0"/>
              <a:t>)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Срок постановки (в зависимости от события, которое наступит первым</a:t>
            </a:r>
            <a:r>
              <a:rPr lang="ru-RU" b="1" u="sng" dirty="0"/>
              <a:t>):</a:t>
            </a:r>
            <a:endParaRPr lang="ru-RU" u="sng" dirty="0"/>
          </a:p>
          <a:p>
            <a:r>
              <a:rPr lang="ru-RU" dirty="0" smtClean="0"/>
              <a:t>До первого платежа</a:t>
            </a:r>
            <a:endParaRPr lang="ru-RU" dirty="0"/>
          </a:p>
          <a:p>
            <a:r>
              <a:rPr lang="ru-RU" dirty="0" smtClean="0"/>
              <a:t>До срока представления Информации о валютных операциях при зачислении</a:t>
            </a:r>
            <a:endParaRPr lang="ru-RU" dirty="0"/>
          </a:p>
          <a:p>
            <a:r>
              <a:rPr lang="ru-RU" dirty="0" smtClean="0"/>
              <a:t>До оформления декларации на товар / статистической формы </a:t>
            </a:r>
            <a:endParaRPr lang="ru-RU" dirty="0"/>
          </a:p>
          <a:p>
            <a:r>
              <a:rPr lang="ru-RU" dirty="0" smtClean="0"/>
              <a:t>До наступления срока представления Справки о подтверждающих документах</a:t>
            </a:r>
            <a:endParaRPr lang="ru-RU" dirty="0"/>
          </a:p>
          <a:p>
            <a:endParaRPr lang="ru-RU" dirty="0"/>
          </a:p>
          <a:p>
            <a:pPr marL="0" indent="0" algn="just">
              <a:buNone/>
            </a:pPr>
            <a:r>
              <a:rPr lang="ru-RU" i="1" dirty="0" smtClean="0"/>
              <a:t>Банк поставит на учет контракт (кредитный договор) не позднее следующего рабочего дня и направит вам информацию об уникальном номере контракта (кредитного договора</a:t>
            </a:r>
            <a:r>
              <a:rPr lang="ru-RU" i="1" dirty="0"/>
              <a:t>)</a:t>
            </a:r>
            <a:endParaRPr lang="ru-RU" dirty="0"/>
          </a:p>
        </p:txBody>
      </p:sp>
      <p:sp>
        <p:nvSpPr>
          <p:cNvPr id="5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ПОСТАНОВКА НА УЧЕТ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8</a:t>
            </a:fld>
            <a:endParaRPr lang="ru-RU" sz="1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u="sng" dirty="0" smtClean="0"/>
              <a:t>Если внесены изменения</a:t>
            </a:r>
            <a:r>
              <a:rPr lang="ru-RU" dirty="0"/>
              <a:t>:</a:t>
            </a:r>
          </a:p>
          <a:p>
            <a:r>
              <a:rPr lang="ru-RU" dirty="0" smtClean="0"/>
              <a:t>В контракт (кредитный договор</a:t>
            </a:r>
            <a:r>
              <a:rPr lang="ru-RU" dirty="0"/>
              <a:t>)</a:t>
            </a:r>
          </a:p>
          <a:p>
            <a:r>
              <a:rPr lang="ru-RU" dirty="0" smtClean="0"/>
              <a:t>В ваше наименование либо регистрационные данные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А также, если контракт (кредитный договор) закончил срок действия, но предусмотрена его автоматическая пролонгация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Для учета изменений представьте в Банк</a:t>
            </a:r>
            <a:r>
              <a:rPr lang="ru-RU" b="1" u="sng" dirty="0"/>
              <a:t>:</a:t>
            </a:r>
            <a:endParaRPr lang="ru-RU" u="sng" dirty="0"/>
          </a:p>
          <a:p>
            <a:r>
              <a:rPr lang="ru-RU" dirty="0" smtClean="0"/>
              <a:t>Заявление о внесении изменений в Ведомость банковского контроля</a:t>
            </a:r>
            <a:endParaRPr lang="ru-RU" dirty="0"/>
          </a:p>
          <a:p>
            <a:r>
              <a:rPr lang="ru-RU" dirty="0" smtClean="0"/>
              <a:t>Документы, которыми внесены изменения в контракт (кредитный договор</a:t>
            </a:r>
            <a:r>
              <a:rPr lang="ru-RU" dirty="0"/>
              <a:t>)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Срок представления</a:t>
            </a:r>
            <a:r>
              <a:rPr lang="ru-RU" b="1" dirty="0"/>
              <a:t>:</a:t>
            </a:r>
            <a:endParaRPr lang="ru-RU" dirty="0"/>
          </a:p>
          <a:p>
            <a:r>
              <a:rPr lang="ru-RU" dirty="0" smtClean="0"/>
              <a:t>Не позднее 15 рабочих дней после внесения изменений в контракт (кредитный договор</a:t>
            </a:r>
            <a:r>
              <a:rPr lang="ru-RU" dirty="0"/>
              <a:t>)</a:t>
            </a:r>
          </a:p>
          <a:p>
            <a:r>
              <a:rPr lang="ru-RU" dirty="0" smtClean="0"/>
              <a:t>Не позднее 30 рабочих дней после изменения ваших регистрационных данных</a:t>
            </a:r>
            <a:endParaRPr lang="ru-RU" dirty="0"/>
          </a:p>
          <a:p>
            <a:r>
              <a:rPr lang="ru-RU" dirty="0" smtClean="0"/>
              <a:t>Не позднее 15 рабочих дней после даты завершения контракта (кредитного договора) при автоматической пролонгации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i="1" dirty="0" smtClean="0"/>
              <a:t>Банк внесет изменения в Ведомость банковского контроля не позднее 2 рабочих дней</a:t>
            </a:r>
            <a:endParaRPr lang="ru-RU" dirty="0"/>
          </a:p>
        </p:txBody>
      </p:sp>
      <p:sp>
        <p:nvSpPr>
          <p:cNvPr id="5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ВНЕСЕНИЕ ИЗМЕНЕНИЙ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5843159" y="4767705"/>
            <a:ext cx="699560" cy="273844"/>
          </a:xfrm>
          <a:prstGeom prst="rect">
            <a:avLst/>
          </a:prstGeom>
        </p:spPr>
        <p:txBody>
          <a:bodyPr/>
          <a:lstStyle/>
          <a:p>
            <a:fld id="{51036E43-BD2F-D44D-850A-5FFB25242708}" type="slidenum">
              <a:rPr lang="ru-RU" sz="1000" b="0" smtClean="0">
                <a:solidFill>
                  <a:schemeClr val="tx1"/>
                </a:solidFill>
              </a:rPr>
              <a:pPr/>
              <a:t>9</a:t>
            </a:fld>
            <a:endParaRPr lang="ru-RU" sz="1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Шаблон РСХБ_внутренняя презентация">
  <a:themeElements>
    <a:clrScheme name="Пользовательские 2">
      <a:dk1>
        <a:srgbClr val="000000"/>
      </a:dk1>
      <a:lt1>
        <a:srgbClr val="FFFFFF"/>
      </a:lt1>
      <a:dk2>
        <a:srgbClr val="E7E5E5"/>
      </a:dk2>
      <a:lt2>
        <a:srgbClr val="A8A7A9"/>
      </a:lt2>
      <a:accent1>
        <a:srgbClr val="238340"/>
      </a:accent1>
      <a:accent2>
        <a:srgbClr val="69A643"/>
      </a:accent2>
      <a:accent3>
        <a:srgbClr val="A6CE38"/>
      </a:accent3>
      <a:accent4>
        <a:srgbClr val="2B6030"/>
      </a:accent4>
      <a:accent5>
        <a:srgbClr val="FFCB05"/>
      </a:accent5>
      <a:accent6>
        <a:srgbClr val="FCC538"/>
      </a:accent6>
      <a:hlink>
        <a:srgbClr val="238340"/>
      </a:hlink>
      <a:folHlink>
        <a:srgbClr val="A6CE38"/>
      </a:folHlink>
    </a:clrScheme>
    <a:fontScheme name="Arial">
      <a:majorFont>
        <a:latin typeface="Arial" panose="020B0604020202020204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РСХБ_внутренняя презентация</Template>
  <TotalTime>641</TotalTime>
  <Pages>0</Pages>
  <Words>1604</Words>
  <Characters>0</Characters>
  <CharactersWithSpaces>0</CharactersWithSpaces>
  <Application>Р7-Офис/2024.1.3.422</Application>
  <DocSecurity>0</DocSecurity>
  <PresentationFormat>Произвольный</PresentationFormat>
  <Lines>0</Lines>
  <Paragraphs>239</Paragraphs>
  <Slides>13</Slides>
  <Notes>0</Notes>
  <HiddenSlides>0</HiddenSlides>
  <MMClips>0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ПРЕЗЕНТАЦИИ (ДОЛЖЕН БЫТЬ В ТОЧНОМ СООТВЕТСТВИИ С НАИМЕНОВАНИЕМ ВОПРОСА, ВКЛЮЧЕННОГО В ПОВЕСТКУ ЗАСЕДАНИЯ КОЛЛЕГИАЛЬНОГО ОРГАНА, СОВЕЩАНИЯ ИЛИ МЕРОПРИЯТИЯ)</dc:title>
  <dc:subject/>
  <dc:creator>viktoriyavolk06@gmail.com</dc:creator>
  <cp:keywords/>
  <dc:description/>
  <dc:identifier/>
  <dc:language/>
  <cp:lastModifiedBy>Копелевич Юлия Евгеньевна</cp:lastModifiedBy>
  <cp:revision>100</cp:revision>
  <cp:lastPrinted>2023-02-06T14:18:16Z</cp:lastPrinted>
  <dcterms:created xsi:type="dcterms:W3CDTF">2021-01-29T10:45:52Z</dcterms:created>
  <dcterms:modified xsi:type="dcterms:W3CDTF">2024-07-03T12:08:10Z</dcterms:modified>
  <cp:category/>
  <cp:contentStatus/>
  <cp:version/>
</cp:coreProperties>
</file>