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7" r:id="rId2"/>
    <p:sldId id="276" r:id="rId3"/>
    <p:sldId id="277" r:id="rId4"/>
  </p:sldIdLst>
  <p:sldSz cx="6858000" cy="5143500"/>
  <p:notesSz cx="6794500" cy="9906000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48A18"/>
    <a:srgbClr val="2B6030"/>
    <a:srgbClr val="195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6395" autoAdjust="0"/>
  </p:normalViewPr>
  <p:slideViewPr>
    <p:cSldViewPr snapToGrid="0" snapToObjects="1" showGuides="1">
      <p:cViewPr varScale="1">
        <p:scale>
          <a:sx n="142" d="100"/>
          <a:sy n="142" d="100"/>
        </p:scale>
        <p:origin x="1656" y="114"/>
      </p:cViewPr>
      <p:guideLst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6" d="100"/>
          <a:sy n="126" d="100"/>
        </p:scale>
        <p:origin x="4912" y="6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0943EBBE-20EF-DC40-8A4C-30DA4184FA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0672BC8-BB81-4C4E-A5C8-6B427D1B25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BBB41-83CA-8B45-99C1-C54194700C9C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4490C54-D6DF-F041-B1A8-FFB3738BF7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E823D97-30DC-FB44-9DAA-D965BF16E5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55D98-DEC0-D04C-8FC5-8797FD0C6A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142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D3275F-DFBB-C343-936E-756399944BA3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38250"/>
            <a:ext cx="44577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67262"/>
            <a:ext cx="543560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7D19C-22E1-614D-8758-777E8F6537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326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267287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крывающ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8417" y="1231753"/>
            <a:ext cx="2143385" cy="118330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ЗАКРЫВАЮЩИЙ СЛАЙД ПРЕЗЕНТАЦИИ</a:t>
            </a:r>
            <a:endParaRPr lang="en-US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DC349F7-831E-4E42-A4CF-7076093525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8417" y="2518562"/>
            <a:ext cx="2143385" cy="1404000"/>
          </a:xfrm>
        </p:spPr>
        <p:txBody>
          <a:bodyPr anchor="t" anchorCtr="0">
            <a:normAutofit/>
          </a:bodyPr>
          <a:lstStyle>
            <a:lvl1pPr marL="0" marR="0" indent="0" algn="l" defTabSz="685783" rtl="0" eaLnBrk="1" fontAlgn="auto" latinLnBrk="0" hangingPunct="1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accent4"/>
              </a:buClr>
              <a:buSzPct val="110000"/>
              <a:buFontTx/>
              <a:buNone/>
              <a:tabLst/>
              <a:defRPr sz="1051" b="0">
                <a:solidFill>
                  <a:schemeClr val="tx1"/>
                </a:solidFill>
              </a:defRPr>
            </a:lvl1pPr>
          </a:lstStyle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accent4"/>
              </a:buClr>
              <a:buSzPct val="110000"/>
              <a:buFontTx/>
              <a:buNone/>
              <a:tabLst/>
              <a:defRPr/>
            </a:pPr>
            <a:r>
              <a:rPr lang="ru-RU" dirty="0"/>
              <a:t>Текст закрывающего слайда, реквизиты, контактная информация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E749C80-3A0D-1940-96E7-176D23C6081B}"/>
              </a:ext>
            </a:extLst>
          </p:cNvPr>
          <p:cNvSpPr/>
          <p:nvPr userDrawn="1"/>
        </p:nvSpPr>
        <p:spPr bwMode="auto">
          <a:xfrm>
            <a:off x="300274" y="1231752"/>
            <a:ext cx="35169" cy="2690813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1"/>
          </a:p>
        </p:txBody>
      </p:sp>
      <p:sp>
        <p:nvSpPr>
          <p:cNvPr id="16" name="Номер слайда 2">
            <a:extLst>
              <a:ext uri="{FF2B5EF4-FFF2-40B4-BE49-F238E27FC236}">
                <a16:creationId xmlns:a16="http://schemas.microsoft.com/office/drawing/2014/main" id="{E9295DCF-C48D-FE4C-94DD-25AB0147F7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b="0" smtClean="0">
                <a:solidFill>
                  <a:schemeClr val="tx1"/>
                </a:solidFill>
              </a:rPr>
              <a:pPr/>
              <a:t>‹#›</a:t>
            </a:fld>
            <a:endParaRPr lang="ru-RU" b="0" dirty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2839" y="4620446"/>
            <a:ext cx="1336205" cy="376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273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54E40E-960F-084C-87BC-767853133E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Номер слайда 2">
            <a:extLst>
              <a:ext uri="{FF2B5EF4-FFF2-40B4-BE49-F238E27FC236}">
                <a16:creationId xmlns:a16="http://schemas.microsoft.com/office/drawing/2014/main" id="{E9295DCF-C48D-FE4C-94DD-25AB0147F7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b="0" smtClean="0">
                <a:solidFill>
                  <a:schemeClr val="tx1"/>
                </a:solidFill>
              </a:rPr>
              <a:pPr/>
              <a:t>‹#›</a:t>
            </a:fld>
            <a:endParaRPr lang="ru-RU" b="0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2839" y="4620446"/>
            <a:ext cx="1336205" cy="376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772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оде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СОДЕРЖАНИЯ</a:t>
            </a:r>
            <a:endParaRPr lang="en-US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1AA4CCA-D2D7-C144-90D5-DDE5B1A857A7}"/>
              </a:ext>
            </a:extLst>
          </p:cNvPr>
          <p:cNvSpPr/>
          <p:nvPr userDrawn="1"/>
        </p:nvSpPr>
        <p:spPr bwMode="auto">
          <a:xfrm>
            <a:off x="300274" y="1284502"/>
            <a:ext cx="35169" cy="2690813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1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E873158-6BC8-DF48-AA1D-D839F335337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9371" y="1284502"/>
            <a:ext cx="4932249" cy="28828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Раздел презентации</a:t>
            </a:r>
            <a:endParaRPr lang="en-US" dirty="0"/>
          </a:p>
        </p:txBody>
      </p:sp>
      <p:sp>
        <p:nvSpPr>
          <p:cNvPr id="11" name="Текст 12">
            <a:extLst>
              <a:ext uri="{FF2B5EF4-FFF2-40B4-BE49-F238E27FC236}">
                <a16:creationId xmlns:a16="http://schemas.microsoft.com/office/drawing/2014/main" id="{7EC98726-7861-1141-87C8-C7563E90978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54980" y="1302973"/>
            <a:ext cx="982872" cy="269818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№ </a:t>
            </a:r>
            <a:r>
              <a:rPr lang="ru-RU" dirty="0" smtClean="0"/>
              <a:t>слайда</a:t>
            </a:r>
            <a:endParaRPr lang="ru-RU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1E86C81-962A-4B42-83A0-8C9FB8E8E96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9371" y="1622830"/>
            <a:ext cx="4932249" cy="28828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Раздел презентации</a:t>
            </a:r>
            <a:endParaRPr lang="en-US" dirty="0"/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id="{7F8A5168-FF42-1A49-9B92-DFECFEA752A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54980" y="1641301"/>
            <a:ext cx="982872" cy="269818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№ слайда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9CC1C63-9920-7E46-BF0E-225D47DFAD08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09371" y="1961158"/>
            <a:ext cx="4932249" cy="28828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Раздел презентации</a:t>
            </a:r>
            <a:endParaRPr lang="en-US" dirty="0"/>
          </a:p>
        </p:txBody>
      </p:sp>
      <p:sp>
        <p:nvSpPr>
          <p:cNvPr id="15" name="Текст 12">
            <a:extLst>
              <a:ext uri="{FF2B5EF4-FFF2-40B4-BE49-F238E27FC236}">
                <a16:creationId xmlns:a16="http://schemas.microsoft.com/office/drawing/2014/main" id="{35D809A9-9076-F848-AED4-7E8C2B30EC8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554980" y="1979629"/>
            <a:ext cx="982872" cy="269818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№ слайда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6F62101C-0936-3C49-950D-95BD4FD63974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409371" y="2299486"/>
            <a:ext cx="4932249" cy="28828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Раздел презентации</a:t>
            </a:r>
            <a:endParaRPr lang="en-US" dirty="0"/>
          </a:p>
        </p:txBody>
      </p:sp>
      <p:sp>
        <p:nvSpPr>
          <p:cNvPr id="17" name="Текст 12">
            <a:extLst>
              <a:ext uri="{FF2B5EF4-FFF2-40B4-BE49-F238E27FC236}">
                <a16:creationId xmlns:a16="http://schemas.microsoft.com/office/drawing/2014/main" id="{3711E826-681F-0248-BC39-B6E52B37F0D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554980" y="2317957"/>
            <a:ext cx="982872" cy="269818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№ слайда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D0FED89-1D7E-1B44-8FE5-9A88BF02E834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09371" y="2637814"/>
            <a:ext cx="4932249" cy="28828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Раздел презентации</a:t>
            </a:r>
            <a:endParaRPr lang="en-US" dirty="0"/>
          </a:p>
        </p:txBody>
      </p:sp>
      <p:sp>
        <p:nvSpPr>
          <p:cNvPr id="19" name="Текст 12">
            <a:extLst>
              <a:ext uri="{FF2B5EF4-FFF2-40B4-BE49-F238E27FC236}">
                <a16:creationId xmlns:a16="http://schemas.microsoft.com/office/drawing/2014/main" id="{EA06C912-321A-4740-BF63-17220AE6A68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554980" y="2656285"/>
            <a:ext cx="982872" cy="269818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№ слайда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AC2DDB87-FC18-E345-8440-62C03DAB5E77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409371" y="2976142"/>
            <a:ext cx="4932249" cy="28828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Раздел презентации</a:t>
            </a:r>
            <a:endParaRPr lang="en-US" dirty="0"/>
          </a:p>
        </p:txBody>
      </p:sp>
      <p:sp>
        <p:nvSpPr>
          <p:cNvPr id="21" name="Текст 12">
            <a:extLst>
              <a:ext uri="{FF2B5EF4-FFF2-40B4-BE49-F238E27FC236}">
                <a16:creationId xmlns:a16="http://schemas.microsoft.com/office/drawing/2014/main" id="{CA8C38B0-6F30-B24D-A624-AC4A0CE6D69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554980" y="2994613"/>
            <a:ext cx="982872" cy="269818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№ слайда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CA9D8326-1941-994C-83A0-87DBF0BF788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09371" y="3314469"/>
            <a:ext cx="4932249" cy="28828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Раздел презентации</a:t>
            </a:r>
            <a:endParaRPr lang="en-US" dirty="0"/>
          </a:p>
        </p:txBody>
      </p:sp>
      <p:sp>
        <p:nvSpPr>
          <p:cNvPr id="23" name="Текст 12">
            <a:extLst>
              <a:ext uri="{FF2B5EF4-FFF2-40B4-BE49-F238E27FC236}">
                <a16:creationId xmlns:a16="http://schemas.microsoft.com/office/drawing/2014/main" id="{303E90E1-1DB0-FA47-8A8A-36889E1E7C4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554980" y="3332941"/>
            <a:ext cx="982872" cy="269818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№ слайда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B04E9D5-8F58-254F-8737-550E7EC105D1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409371" y="3652798"/>
            <a:ext cx="4932249" cy="28828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Раздел презентации</a:t>
            </a:r>
            <a:endParaRPr lang="en-US" dirty="0"/>
          </a:p>
        </p:txBody>
      </p:sp>
      <p:sp>
        <p:nvSpPr>
          <p:cNvPr id="25" name="Текст 12">
            <a:extLst>
              <a:ext uri="{FF2B5EF4-FFF2-40B4-BE49-F238E27FC236}">
                <a16:creationId xmlns:a16="http://schemas.microsoft.com/office/drawing/2014/main" id="{816697AE-D1C4-4345-8DAC-36D1860E004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554980" y="3671269"/>
            <a:ext cx="982872" cy="269818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№ слайда</a:t>
            </a:r>
          </a:p>
        </p:txBody>
      </p:sp>
      <p:sp>
        <p:nvSpPr>
          <p:cNvPr id="28" name="Номер слайда 2">
            <a:extLst>
              <a:ext uri="{FF2B5EF4-FFF2-40B4-BE49-F238E27FC236}">
                <a16:creationId xmlns:a16="http://schemas.microsoft.com/office/drawing/2014/main" id="{E9295DCF-C48D-FE4C-94DD-25AB0147F7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b="0" smtClean="0">
                <a:solidFill>
                  <a:schemeClr val="tx1"/>
                </a:solidFill>
              </a:rPr>
              <a:pPr/>
              <a:t>‹#›</a:t>
            </a:fld>
            <a:endParaRPr lang="ru-RU" b="0" dirty="0">
              <a:solidFill>
                <a:schemeClr val="tx1"/>
              </a:solidFill>
            </a:endParaRPr>
          </a:p>
        </p:txBody>
      </p:sp>
      <p:pic>
        <p:nvPicPr>
          <p:cNvPr id="26" name="Рисунок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2839" y="4620446"/>
            <a:ext cx="1336205" cy="376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71356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дел презентаци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2">
            <a:extLst>
              <a:ext uri="{FF2B5EF4-FFF2-40B4-BE49-F238E27FC236}">
                <a16:creationId xmlns:a16="http://schemas.microsoft.com/office/drawing/2014/main" id="{E9295DCF-C48D-FE4C-94DD-25AB0147F7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b="0" smtClean="0">
                <a:solidFill>
                  <a:schemeClr val="tx1"/>
                </a:solidFill>
              </a:rPr>
              <a:pPr/>
              <a:t>‹#›</a:t>
            </a:fld>
            <a:endParaRPr lang="ru-RU" b="0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2839" y="4620446"/>
            <a:ext cx="1336205" cy="376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791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5336" y="888267"/>
            <a:ext cx="6309440" cy="3528000"/>
          </a:xfrm>
        </p:spPr>
        <p:txBody>
          <a:bodyPr/>
          <a:lstStyle>
            <a:lvl1pPr marL="172796" indent="-172796">
              <a:buClr>
                <a:schemeClr val="accent1"/>
              </a:buClr>
              <a:buFont typeface="Arial" panose="020B0604020202020204" pitchFamily="34" charset="0"/>
              <a:buChar char="►"/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83CF06EB-5EE3-8949-8FAA-E6C367FD75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0" name="Номер слайда 2">
            <a:extLst>
              <a:ext uri="{FF2B5EF4-FFF2-40B4-BE49-F238E27FC236}">
                <a16:creationId xmlns:a16="http://schemas.microsoft.com/office/drawing/2014/main" id="{E9295DCF-C48D-FE4C-94DD-25AB0147F7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b="0" smtClean="0">
                <a:solidFill>
                  <a:schemeClr val="tx1"/>
                </a:solidFill>
              </a:rPr>
              <a:pPr/>
              <a:t>‹#›</a:t>
            </a:fld>
            <a:endParaRPr lang="ru-RU" b="0" dirty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2839" y="4620446"/>
            <a:ext cx="1336205" cy="376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9788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 (с источниками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5336" y="888267"/>
            <a:ext cx="6309440" cy="3528000"/>
          </a:xfrm>
        </p:spPr>
        <p:txBody>
          <a:bodyPr/>
          <a:lstStyle>
            <a:lvl1pPr marL="172796" indent="-172796">
              <a:buClr>
                <a:schemeClr val="accent1"/>
              </a:buClr>
              <a:buFont typeface="Arial" panose="020B0604020202020204" pitchFamily="34" charset="0"/>
              <a:buChar char="►"/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id="{FD7CE1A9-368B-D54E-AF20-B53F69BF234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47967" y="4563400"/>
            <a:ext cx="4196809" cy="148500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</a:lstStyle>
          <a:p>
            <a:pPr lvl="0"/>
            <a:r>
              <a:rPr lang="ru-RU" dirty="0"/>
              <a:t>Примечания:</a:t>
            </a:r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id="{BE4DE22B-CCA5-F04B-875F-3A35BDEAC58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47967" y="4753735"/>
            <a:ext cx="4196809" cy="143100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</a:lstStyle>
          <a:p>
            <a:pPr lvl="0"/>
            <a:r>
              <a:rPr lang="ru-RU" dirty="0"/>
              <a:t>Источники:</a:t>
            </a:r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83CF06EB-5EE3-8949-8FAA-E6C367FD75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Номер слайда 2">
            <a:extLst>
              <a:ext uri="{FF2B5EF4-FFF2-40B4-BE49-F238E27FC236}">
                <a16:creationId xmlns:a16="http://schemas.microsoft.com/office/drawing/2014/main" id="{E9295DCF-C48D-FE4C-94DD-25AB0147F7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b="0" smtClean="0">
                <a:solidFill>
                  <a:schemeClr val="tx1"/>
                </a:solidFill>
              </a:rPr>
              <a:pPr/>
              <a:t>‹#›</a:t>
            </a:fld>
            <a:endParaRPr lang="ru-RU" b="0" dirty="0">
              <a:solidFill>
                <a:schemeClr val="tx1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2839" y="4620446"/>
            <a:ext cx="1336205" cy="376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2267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0625" y="888266"/>
            <a:ext cx="6134150" cy="3528000"/>
          </a:xfrm>
        </p:spPr>
        <p:txBody>
          <a:bodyPr/>
          <a:lstStyle>
            <a:lvl1pPr marL="172796" indent="-172796">
              <a:buClr>
                <a:schemeClr val="accent1"/>
              </a:buClr>
              <a:buFont typeface="Wingdings 3" panose="05040102010807070707" pitchFamily="18" charset="2"/>
              <a:buChar char=""/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404567D-0537-3349-B064-47A44D45230A}"/>
              </a:ext>
            </a:extLst>
          </p:cNvPr>
          <p:cNvSpPr/>
          <p:nvPr userDrawn="1"/>
        </p:nvSpPr>
        <p:spPr bwMode="auto">
          <a:xfrm>
            <a:off x="300274" y="884052"/>
            <a:ext cx="35169" cy="3528000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1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3A83459-25CE-A945-8632-738B870317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1" name="Номер слайда 2">
            <a:extLst>
              <a:ext uri="{FF2B5EF4-FFF2-40B4-BE49-F238E27FC236}">
                <a16:creationId xmlns:a16="http://schemas.microsoft.com/office/drawing/2014/main" id="{E9295DCF-C48D-FE4C-94DD-25AB0147F7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b="0" smtClean="0">
                <a:solidFill>
                  <a:schemeClr val="tx1"/>
                </a:solidFill>
              </a:rPr>
              <a:pPr/>
              <a:t>‹#›</a:t>
            </a:fld>
            <a:endParaRPr lang="ru-RU" b="0" dirty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2839" y="4620446"/>
            <a:ext cx="1336205" cy="376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17722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5725" y="1152604"/>
            <a:ext cx="3051000" cy="3276000"/>
          </a:xfrm>
        </p:spPr>
        <p:txBody>
          <a:bodyPr/>
          <a:lstStyle>
            <a:lvl1pPr marL="172796" indent="-172796">
              <a:buClr>
                <a:schemeClr val="accent1"/>
              </a:buClr>
              <a:buFont typeface="Arial" panose="020B0604020202020204" pitchFamily="34" charset="0"/>
              <a:buChar char="►"/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DC349F7-831E-4E42-A4CF-7076093525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5197" y="785042"/>
            <a:ext cx="3051000" cy="310753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948CC32A-3869-7549-AFD3-B40554F494FE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3494520" y="1152604"/>
            <a:ext cx="3051000" cy="3276000"/>
          </a:xfrm>
        </p:spPr>
        <p:txBody>
          <a:bodyPr/>
          <a:lstStyle>
            <a:lvl1pPr marL="172796" indent="-172796">
              <a:buFont typeface="Arial" panose="020B0604020202020204" pitchFamily="34" charset="0"/>
              <a:buChar char="►"/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Текст 4">
            <a:extLst>
              <a:ext uri="{FF2B5EF4-FFF2-40B4-BE49-F238E27FC236}">
                <a16:creationId xmlns:a16="http://schemas.microsoft.com/office/drawing/2014/main" id="{38740FF3-CF42-454B-9F45-EFEA5B9ECFE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493992" y="785042"/>
            <a:ext cx="3051000" cy="310753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FDAB250A-92E2-3743-9FE8-4279AB5677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Номер слайда 2">
            <a:extLst>
              <a:ext uri="{FF2B5EF4-FFF2-40B4-BE49-F238E27FC236}">
                <a16:creationId xmlns:a16="http://schemas.microsoft.com/office/drawing/2014/main" id="{E9295DCF-C48D-FE4C-94DD-25AB0147F7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b="0" smtClean="0">
                <a:solidFill>
                  <a:schemeClr val="tx1"/>
                </a:solidFill>
              </a:rPr>
              <a:pPr/>
              <a:t>‹#›</a:t>
            </a:fld>
            <a:endParaRPr lang="ru-RU" b="0" dirty="0">
              <a:solidFill>
                <a:schemeClr val="tx1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2839" y="4620446"/>
            <a:ext cx="1336205" cy="376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07500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0658" y="1152383"/>
            <a:ext cx="6122061" cy="1260000"/>
          </a:xfrm>
        </p:spPr>
        <p:txBody>
          <a:bodyPr/>
          <a:lstStyle>
            <a:lvl1pPr marL="172796" indent="-172796">
              <a:buFont typeface="Arial" panose="020B0604020202020204" pitchFamily="34" charset="0"/>
              <a:buChar char="►"/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DC349F7-831E-4E42-A4CF-7076093525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0130" y="784822"/>
            <a:ext cx="6122061" cy="310753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20D442CB-F2A1-9D4E-95BF-4F53909F02ED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420658" y="3148147"/>
            <a:ext cx="6122061" cy="1260000"/>
          </a:xfrm>
        </p:spPr>
        <p:txBody>
          <a:bodyPr/>
          <a:lstStyle>
            <a:lvl1pPr marL="172796" indent="-172796">
              <a:buClr>
                <a:schemeClr val="accent1"/>
              </a:buClr>
              <a:buFont typeface="Arial" panose="020B0604020202020204" pitchFamily="34" charset="0"/>
              <a:buChar char="►"/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Текст 4">
            <a:extLst>
              <a:ext uri="{FF2B5EF4-FFF2-40B4-BE49-F238E27FC236}">
                <a16:creationId xmlns:a16="http://schemas.microsoft.com/office/drawing/2014/main" id="{8B817F43-A964-B045-A0BE-E94870B2574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20130" y="2763001"/>
            <a:ext cx="6122061" cy="310753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CD5F301B-BDC4-0A44-851A-FEA40E84A4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DF3A0FDE-0811-BF41-9C6C-F9D65C1F00FB}"/>
              </a:ext>
            </a:extLst>
          </p:cNvPr>
          <p:cNvSpPr/>
          <p:nvPr userDrawn="1"/>
        </p:nvSpPr>
        <p:spPr bwMode="auto">
          <a:xfrm>
            <a:off x="300153" y="879475"/>
            <a:ext cx="35100" cy="1548000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1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1D7267AD-FD35-3747-A7B8-20FE7942550D}"/>
              </a:ext>
            </a:extLst>
          </p:cNvPr>
          <p:cNvSpPr/>
          <p:nvPr userDrawn="1"/>
        </p:nvSpPr>
        <p:spPr bwMode="auto">
          <a:xfrm>
            <a:off x="300153" y="2858852"/>
            <a:ext cx="35100" cy="1544400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1"/>
          </a:p>
        </p:txBody>
      </p:sp>
      <p:sp>
        <p:nvSpPr>
          <p:cNvPr id="15" name="Номер слайда 2">
            <a:extLst>
              <a:ext uri="{FF2B5EF4-FFF2-40B4-BE49-F238E27FC236}">
                <a16:creationId xmlns:a16="http://schemas.microsoft.com/office/drawing/2014/main" id="{E9295DCF-C48D-FE4C-94DD-25AB0147F7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b="0" smtClean="0">
                <a:solidFill>
                  <a:schemeClr val="tx1"/>
                </a:solidFill>
              </a:rPr>
              <a:pPr/>
              <a:t>‹#›</a:t>
            </a:fld>
            <a:endParaRPr lang="ru-RU" b="0" dirty="0">
              <a:solidFill>
                <a:schemeClr val="tx1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2839" y="4620446"/>
            <a:ext cx="1336205" cy="376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54863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5727" y="1152604"/>
            <a:ext cx="1968923" cy="3272400"/>
          </a:xfrm>
        </p:spPr>
        <p:txBody>
          <a:bodyPr/>
          <a:lstStyle>
            <a:lvl1pPr marL="172796" indent="-172796">
              <a:buClr>
                <a:schemeClr val="accent1"/>
              </a:buClr>
              <a:buFont typeface="Arial" panose="020B0604020202020204" pitchFamily="34" charset="0"/>
              <a:buChar char="►"/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DC349F7-831E-4E42-A4CF-7076093525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5199" y="785042"/>
            <a:ext cx="1968923" cy="310753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948CC32A-3869-7549-AFD3-B40554F494FE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4575974" y="1152604"/>
            <a:ext cx="1968923" cy="3272400"/>
          </a:xfrm>
        </p:spPr>
        <p:txBody>
          <a:bodyPr/>
          <a:lstStyle>
            <a:lvl1pPr marL="172796" indent="-172796">
              <a:buClr>
                <a:schemeClr val="accent1"/>
              </a:buClr>
              <a:buFont typeface="Arial" panose="020B0604020202020204" pitchFamily="34" charset="0"/>
              <a:buChar char="►"/>
              <a:defRPr/>
            </a:lvl1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6" name="Текст 4">
            <a:extLst>
              <a:ext uri="{FF2B5EF4-FFF2-40B4-BE49-F238E27FC236}">
                <a16:creationId xmlns:a16="http://schemas.microsoft.com/office/drawing/2014/main" id="{38740FF3-CF42-454B-9F45-EFEA5B9ECFE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75446" y="785042"/>
            <a:ext cx="1968923" cy="310753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CDCE6197-042D-F341-8633-B13A8DBE3DF0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2402780" y="1152604"/>
            <a:ext cx="1968923" cy="3272400"/>
          </a:xfrm>
        </p:spPr>
        <p:txBody>
          <a:bodyPr/>
          <a:lstStyle>
            <a:lvl1pPr marL="172796" indent="-172796">
              <a:buClr>
                <a:srgbClr val="448A18"/>
              </a:buClr>
              <a:buFont typeface="Arial" panose="020B0604020202020204" pitchFamily="34" charset="0"/>
              <a:buChar char="►"/>
              <a:defRPr/>
            </a:lvl1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</a:t>
            </a:r>
            <a:r>
              <a:rPr lang="ru-RU" dirty="0"/>
              <a:t>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Текст 4">
            <a:extLst>
              <a:ext uri="{FF2B5EF4-FFF2-40B4-BE49-F238E27FC236}">
                <a16:creationId xmlns:a16="http://schemas.microsoft.com/office/drawing/2014/main" id="{4ED0B954-BD60-8D47-8AEC-F39DBC39CC9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402252" y="785042"/>
            <a:ext cx="1968923" cy="310753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7D572D5-3E16-154C-8EC5-6A770C5B79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8" name="Номер слайда 2">
            <a:extLst>
              <a:ext uri="{FF2B5EF4-FFF2-40B4-BE49-F238E27FC236}">
                <a16:creationId xmlns:a16="http://schemas.microsoft.com/office/drawing/2014/main" id="{E9295DCF-C48D-FE4C-94DD-25AB0147F7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b="0" smtClean="0">
                <a:solidFill>
                  <a:schemeClr val="tx1"/>
                </a:solidFill>
              </a:rPr>
              <a:pPr/>
              <a:t>‹#›</a:t>
            </a:fld>
            <a:endParaRPr lang="ru-RU" b="0" dirty="0">
              <a:solidFill>
                <a:schemeClr val="tx1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2839" y="4620446"/>
            <a:ext cx="1336205" cy="376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60693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5336" y="158827"/>
            <a:ext cx="6307383" cy="378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7392" y="879474"/>
            <a:ext cx="6307383" cy="352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6563" y="4856163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FC702E3D-E1C0-8345-AA2A-F82325D0AAB8}" type="datetime4">
              <a:rPr lang="ru-RU" smtClean="0"/>
              <a:t>21 марта 2023 г.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06350" y="4825830"/>
            <a:ext cx="52467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rgbClr val="448A18"/>
                </a:solidFill>
              </a:defRPr>
            </a:lvl1pPr>
          </a:lstStyle>
          <a:p>
            <a:fld id="{51036E43-BD2F-D44D-850A-5FFB252427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447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92" r:id="rId5"/>
    <p:sldLayoutId id="2147483673" r:id="rId6"/>
    <p:sldLayoutId id="2147483674" r:id="rId7"/>
    <p:sldLayoutId id="2147483675" r:id="rId8"/>
    <p:sldLayoutId id="2147483691" r:id="rId9"/>
    <p:sldLayoutId id="2147483676" r:id="rId10"/>
    <p:sldLayoutId id="2147483677" r:id="rId11"/>
  </p:sldLayoutIdLst>
  <p:hf hdr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1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2796" indent="-172796" algn="l" defTabSz="685783" rtl="0" eaLnBrk="1" latinLnBrk="0" hangingPunct="1">
        <a:lnSpc>
          <a:spcPct val="100000"/>
        </a:lnSpc>
        <a:spcBef>
          <a:spcPts val="300"/>
        </a:spcBef>
        <a:buClr>
          <a:schemeClr val="accent4"/>
        </a:buClr>
        <a:buSzPct val="110000"/>
        <a:buFontTx/>
        <a:buBlip>
          <a:blip r:embed="rId13"/>
        </a:buBlip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45591" indent="-172796" algn="l" defTabSz="685783" rtl="0" eaLnBrk="1" latinLnBrk="0" hangingPunct="1">
        <a:lnSpc>
          <a:spcPct val="100000"/>
        </a:lnSpc>
        <a:spcBef>
          <a:spcPts val="200"/>
        </a:spcBef>
        <a:buClr>
          <a:srgbClr val="448A18"/>
        </a:buClr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18387" indent="-172796" algn="l" defTabSz="685783" rtl="0" eaLnBrk="1" latinLnBrk="0" hangingPunct="1">
        <a:lnSpc>
          <a:spcPct val="100000"/>
        </a:lnSpc>
        <a:spcBef>
          <a:spcPts val="300"/>
        </a:spcBef>
        <a:buClr>
          <a:srgbClr val="448A18"/>
        </a:buClr>
        <a:buSzPct val="12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691183" indent="-172796" algn="l" defTabSz="685783" rtl="0" eaLnBrk="1" latinLnBrk="0" hangingPunct="1">
        <a:lnSpc>
          <a:spcPct val="100000"/>
        </a:lnSpc>
        <a:spcBef>
          <a:spcPts val="300"/>
        </a:spcBef>
        <a:buClr>
          <a:srgbClr val="448A18"/>
        </a:buClr>
        <a:buSzPct val="120000"/>
        <a:buFont typeface="Системный шрифт, обычный"/>
        <a:buChar char="⁃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63978" indent="-172796" algn="l" defTabSz="685783" rtl="0" eaLnBrk="1" latinLnBrk="0" hangingPunct="1">
        <a:lnSpc>
          <a:spcPct val="100000"/>
        </a:lnSpc>
        <a:spcBef>
          <a:spcPts val="300"/>
        </a:spcBef>
        <a:buClr>
          <a:srgbClr val="448A18"/>
        </a:buClr>
        <a:buSzPct val="60000"/>
        <a:buFont typeface=".Lucida Grande UI Regular"/>
        <a:buChar char="◆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9"/>
          <p:cNvSpPr txBox="1">
            <a:spLocks/>
          </p:cNvSpPr>
          <p:nvPr/>
        </p:nvSpPr>
        <p:spPr>
          <a:xfrm>
            <a:off x="422745" y="1448156"/>
            <a:ext cx="6280499" cy="13769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2800" indent="-17280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accent4"/>
              </a:buClr>
              <a:buSzPct val="110000"/>
              <a:buFontTx/>
              <a:buBlip>
                <a:blip r:embed="rId2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5600" indent="-172800" algn="l" defTabSz="685800" rtl="0" eaLnBrk="1" latinLnBrk="0" hangingPunct="1">
              <a:lnSpc>
                <a:spcPct val="100000"/>
              </a:lnSpc>
              <a:spcBef>
                <a:spcPts val="200"/>
              </a:spcBef>
              <a:buClr>
                <a:srgbClr val="448A18"/>
              </a:buClr>
              <a:buFont typeface="Wingdings" pitchFamily="2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8400" indent="-17280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rgbClr val="448A18"/>
              </a:buClr>
              <a:buSzPct val="12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91200" indent="-17280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rgbClr val="448A18"/>
              </a:buClr>
              <a:buSzPct val="120000"/>
              <a:buFont typeface="Системный шрифт, обычный"/>
              <a:buChar char="⁃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64000" indent="-17280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rgbClr val="448A18"/>
              </a:buClr>
              <a:buSzPct val="60000"/>
              <a:buFont typeface=".Lucida Grande UI Regular"/>
              <a:buChar char="◆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1400" b="1" dirty="0"/>
              <a:t>О </a:t>
            </a:r>
            <a:r>
              <a:rPr lang="ru-RU" sz="1400" b="1" dirty="0" smtClean="0"/>
              <a:t>СПОСОБАХ СОВЕРШЕНИЯ БАНКОВСКИХ ОПЕРАЦИЙ ПО КАРТОЧНЫМ СЧЕТАМ С МИНИМАЛЬНЫМ РАЗМЕРОМ КОМИССИОННОГО ВОЗНАГРАЖДЕНИЯ ИЛИ БЕСПЛАТНО</a:t>
            </a:r>
            <a:endParaRPr lang="ru-RU" sz="1400" b="1" dirty="0"/>
          </a:p>
        </p:txBody>
      </p:sp>
      <p:sp>
        <p:nvSpPr>
          <p:cNvPr id="6" name="Текст 6"/>
          <p:cNvSpPr txBox="1">
            <a:spLocks/>
          </p:cNvSpPr>
          <p:nvPr/>
        </p:nvSpPr>
        <p:spPr>
          <a:xfrm>
            <a:off x="5337430" y="4681133"/>
            <a:ext cx="1365814" cy="462367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377" rtl="0" latinLnBrk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Tx/>
              <a:buSzPct val="123000"/>
              <a:buFontTx/>
              <a:buNone/>
              <a:tabLst/>
              <a:defRPr sz="10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457200" marR="0" indent="-228600" algn="l" defTabSz="914377" rtl="0" latinLnBrk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1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685800" marR="0" indent="-228600" algn="l" defTabSz="914377" rtl="0" latinLnBrk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1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914400" marR="0" indent="-228600" algn="l" defTabSz="914377" rtl="0" latinLnBrk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1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1143000" marR="0" indent="-228600" algn="l" defTabSz="914377" rtl="0" latinLnBrk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1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1371600" marR="0" indent="-228600" algn="l" defTabSz="914377" rtl="0" latinLnBrk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1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1600200" marR="0" indent="-228600" algn="l" defTabSz="914377" rtl="0" latinLnBrk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1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1828800" marR="0" indent="-228600" algn="l" defTabSz="914377" rtl="0" latinLnBrk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1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2057400" marR="0" indent="-228600" algn="l" defTabSz="914377" rtl="0" latinLnBrk="0">
              <a:lnSpc>
                <a:spcPct val="90000"/>
              </a:lnSpc>
              <a:spcBef>
                <a:spcPts val="1688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1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algn="ctr" hangingPunct="1">
              <a:lnSpc>
                <a:spcPct val="150000"/>
              </a:lnSpc>
            </a:pPr>
            <a:r>
              <a:rPr lang="ru-RU" dirty="0" smtClean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Март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r>
              <a:rPr lang="ru-RU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hangingPunct="1">
              <a:lnSpc>
                <a:spcPct val="150000"/>
              </a:lnSpc>
            </a:pPr>
            <a:r>
              <a:rPr lang="ru-RU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520263" y="4904932"/>
            <a:ext cx="1483161" cy="23856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520262" y="-1"/>
            <a:ext cx="1483160" cy="77927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535" y="4343920"/>
            <a:ext cx="1588888" cy="486808"/>
          </a:xfrm>
          <a:prstGeom prst="rect">
            <a:avLst/>
          </a:prstGeom>
        </p:spPr>
      </p:pic>
      <p:sp>
        <p:nvSpPr>
          <p:cNvPr id="9" name="Текст 9"/>
          <p:cNvSpPr txBox="1">
            <a:spLocks/>
          </p:cNvSpPr>
          <p:nvPr/>
        </p:nvSpPr>
        <p:spPr>
          <a:xfrm>
            <a:off x="422745" y="2899263"/>
            <a:ext cx="6437885" cy="7757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2800" indent="-17280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accent4"/>
              </a:buClr>
              <a:buSzPct val="110000"/>
              <a:buFontTx/>
              <a:buBlip>
                <a:blip r:embed="rId2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5600" indent="-172800" algn="l" defTabSz="685800" rtl="0" eaLnBrk="1" latinLnBrk="0" hangingPunct="1">
              <a:lnSpc>
                <a:spcPct val="100000"/>
              </a:lnSpc>
              <a:spcBef>
                <a:spcPts val="200"/>
              </a:spcBef>
              <a:buClr>
                <a:srgbClr val="448A18"/>
              </a:buClr>
              <a:buFont typeface="Wingdings" pitchFamily="2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8400" indent="-17280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rgbClr val="448A18"/>
              </a:buClr>
              <a:buSzPct val="12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91200" indent="-17280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rgbClr val="448A18"/>
              </a:buClr>
              <a:buSzPct val="120000"/>
              <a:buFont typeface="Системный шрифт, обычный"/>
              <a:buChar char="⁃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64000" indent="-17280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rgbClr val="448A18"/>
              </a:buClr>
              <a:buSzPct val="60000"/>
              <a:buFont typeface=".Lucida Grande UI Regular"/>
              <a:buChar char="◆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442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22287185"/>
              </p:ext>
            </p:extLst>
          </p:nvPr>
        </p:nvGraphicFramePr>
        <p:xfrm>
          <a:off x="362674" y="661071"/>
          <a:ext cx="6180769" cy="38867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69638">
                  <a:extLst>
                    <a:ext uri="{9D8B030D-6E8A-4147-A177-3AD203B41FA5}">
                      <a16:colId xmlns:a16="http://schemas.microsoft.com/office/drawing/2014/main" val="606438832"/>
                    </a:ext>
                  </a:extLst>
                </a:gridCol>
                <a:gridCol w="989084">
                  <a:extLst>
                    <a:ext uri="{9D8B030D-6E8A-4147-A177-3AD203B41FA5}">
                      <a16:colId xmlns:a16="http://schemas.microsoft.com/office/drawing/2014/main" val="829739499"/>
                    </a:ext>
                  </a:extLst>
                </a:gridCol>
                <a:gridCol w="2522047">
                  <a:extLst>
                    <a:ext uri="{9D8B030D-6E8A-4147-A177-3AD203B41FA5}">
                      <a16:colId xmlns:a16="http://schemas.microsoft.com/office/drawing/2014/main" val="2329300540"/>
                    </a:ext>
                  </a:extLst>
                </a:gridCol>
              </a:tblGrid>
              <a:tr h="237525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Операция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Стоимость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Основание</a:t>
                      </a:r>
                      <a:endParaRPr lang="ru-RU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108801"/>
                  </a:ext>
                </a:extLst>
              </a:tr>
              <a:tr h="586430">
                <a:tc>
                  <a:txBody>
                    <a:bodyPr/>
                    <a:lstStyle/>
                    <a:p>
                      <a:pPr marL="0" marR="0" lvl="0" indent="0" algn="just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Выдача наличных денежных средств в банкоматах, пунктах выдачи наличных подразделения</a:t>
                      </a:r>
                      <a:b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АО «</a:t>
                      </a:r>
                      <a:r>
                        <a:rPr lang="ru-RU" sz="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Россельхозбанк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», выдавшего карту либо другого подразделения (регионального филиала)</a:t>
                      </a:r>
                      <a:b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АО «Россельхозбанк»</a:t>
                      </a:r>
                      <a:r>
                        <a:rPr lang="ru-RU" sz="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8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Комиссия не</a:t>
                      </a:r>
                      <a:r>
                        <a:rPr lang="ru-RU" sz="800" baseline="0" dirty="0" smtClean="0"/>
                        <a:t> взимается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Тарифные планы</a:t>
                      </a:r>
                    </a:p>
                    <a:p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приказ от 17.08.2009</a:t>
                      </a:r>
                      <a:b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317-ОД)</a:t>
                      </a:r>
                      <a:endParaRPr lang="ru-RU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1232179"/>
                  </a:ext>
                </a:extLst>
              </a:tr>
              <a:tr h="445360">
                <a:tc>
                  <a:txBody>
                    <a:bodyPr/>
                    <a:lstStyle/>
                    <a:p>
                      <a:pPr marL="0" marR="0" lvl="0" indent="0" algn="just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выдача наличных денежных средств через кассу подразделения АО «</a:t>
                      </a:r>
                      <a:r>
                        <a:rPr lang="ru-RU" sz="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Россельхозбанк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», выдавшего карту (без использования карты)</a:t>
                      </a:r>
                      <a:endParaRPr lang="ru-RU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/>
                        <a:t>Комиссия не</a:t>
                      </a:r>
                      <a:r>
                        <a:rPr lang="ru-RU" sz="800" baseline="0" dirty="0" smtClean="0"/>
                        <a:t> взимается</a:t>
                      </a:r>
                      <a:endParaRPr lang="ru-RU" sz="800" dirty="0" smtClean="0"/>
                    </a:p>
                    <a:p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/>
                        <a:t>Тарифные планы</a:t>
                      </a:r>
                    </a:p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приказ от 17.08.2009</a:t>
                      </a:r>
                      <a:b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317-ОД)</a:t>
                      </a:r>
                      <a:endParaRPr lang="ru-RU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692584"/>
                  </a:ext>
                </a:extLst>
              </a:tr>
              <a:tr h="682885">
                <a:tc>
                  <a:txBody>
                    <a:bodyPr/>
                    <a:lstStyle/>
                    <a:p>
                      <a:pPr marL="0" marR="0" lvl="0" indent="0" algn="just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перевод денежных средств на счета того же клиента (текущие, счета вкладов, «до востребования») или другого физического лица в пределах одного подразделения АО «</a:t>
                      </a:r>
                      <a:r>
                        <a:rPr lang="ru-RU" sz="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Россельхозбанк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на основании распоряжения, поданного с использованием дистанционных каналов обслуживания (банкоматов)</a:t>
                      </a:r>
                      <a:endParaRPr lang="ru-RU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/>
                        <a:t>Комиссия не</a:t>
                      </a:r>
                      <a:r>
                        <a:rPr lang="ru-RU" sz="800" baseline="0" dirty="0" smtClean="0"/>
                        <a:t> взимается</a:t>
                      </a:r>
                      <a:endParaRPr lang="ru-RU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/>
                        <a:t>Тарифные планы</a:t>
                      </a:r>
                    </a:p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приказ от 17.08.2009</a:t>
                      </a:r>
                      <a:b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317-ОД)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5269745"/>
                  </a:ext>
                </a:extLst>
              </a:tr>
              <a:tr h="838724">
                <a:tc>
                  <a:txBody>
                    <a:bodyPr/>
                    <a:lstStyle/>
                    <a:p>
                      <a:pPr marL="0" marR="0" lvl="0" indent="0" algn="just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Перевод с карты на карту с использованием информационно-платежных терминалов, банкоматов, ДБО  АО «</a:t>
                      </a:r>
                      <a:r>
                        <a:rPr lang="ru-RU" sz="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Россельхозбанк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по реквизиту «№ карты» или «№ счета» на имя того же держателя карты или другого держателя в пределах  АО «</a:t>
                      </a:r>
                      <a:r>
                        <a:rPr lang="ru-RU" sz="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Россельхозбанк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endParaRPr lang="ru-RU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/>
                        <a:t>Комиссия не</a:t>
                      </a:r>
                      <a:r>
                        <a:rPr lang="ru-RU" sz="800" baseline="0" dirty="0" smtClean="0"/>
                        <a:t> взимается</a:t>
                      </a:r>
                      <a:endParaRPr lang="ru-RU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Тарифные планы</a:t>
                      </a:r>
                      <a:r>
                        <a:rPr lang="ru-RU" sz="800" baseline="0" dirty="0" smtClean="0"/>
                        <a:t> 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приказ от 17.08.2009</a:t>
                      </a:r>
                      <a:b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317-ОД)/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Тарифы ДБО физических лиц в АО «</a:t>
                      </a:r>
                      <a:r>
                        <a:rPr lang="ru-RU" sz="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Россельхозбанк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с использованием системы «Интернет-банк» и «Мобильный банк» (приложение 3 к приказу от 31.05.2018 № 461-ОД)</a:t>
                      </a:r>
                      <a:endParaRPr lang="ru-RU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546130"/>
                  </a:ext>
                </a:extLst>
              </a:tr>
              <a:tr h="419383">
                <a:tc>
                  <a:txBody>
                    <a:bodyPr/>
                    <a:lstStyle/>
                    <a:p>
                      <a:pPr marL="0" marR="0" lvl="0" indent="0" algn="just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Перевод денежных средств по реквизиту «номер мобильного телефона» на счет другого Получателя в пределах АО «</a:t>
                      </a:r>
                      <a:r>
                        <a:rPr lang="ru-RU" sz="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Россельхозбанк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», с карточного счета</a:t>
                      </a:r>
                      <a:endParaRPr lang="ru-RU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Комиссия не взимается </a:t>
                      </a:r>
                      <a:endParaRPr lang="ru-RU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Тарифы ДБО физических лиц в</a:t>
                      </a:r>
                      <a:b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АО «</a:t>
                      </a:r>
                      <a:r>
                        <a:rPr lang="ru-RU" sz="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Россельхозбанк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</a:t>
                      </a:r>
                    </a:p>
                    <a:p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 использованием системы «Интернет-банк» и «Мобильный банк» (приложение 3 к приказу от 31.05.2018 № 461-ОД)</a:t>
                      </a:r>
                      <a:endParaRPr lang="ru-RU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4920726"/>
                  </a:ext>
                </a:extLst>
              </a:tr>
            </a:tbl>
          </a:graphicData>
        </a:graphic>
      </p:graphicFrame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СПОСОБЫ СОВЕРШЕНИЯ ОПЕРАЦИЙ ПО КАРТОЧНЫМ СЧЕТАМ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036E43-BD2F-D44D-850A-5FFB25242708}" type="slidenum">
              <a:rPr lang="ru-RU" sz="1000" b="0" smtClean="0">
                <a:solidFill>
                  <a:schemeClr val="tx1"/>
                </a:solidFill>
              </a:rPr>
              <a:pPr/>
              <a:t>2</a:t>
            </a:fld>
            <a:endParaRPr lang="ru-RU" sz="1000" b="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73799" y="4536872"/>
            <a:ext cx="4544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defTabSz="685783">
              <a:defRPr/>
            </a:pPr>
            <a:r>
              <a:rPr lang="ru-RU" sz="900" baseline="30000" dirty="0" smtClean="0">
                <a:solidFill>
                  <a:schemeClr val="dk1"/>
                </a:solidFill>
              </a:rPr>
              <a:t>1 </a:t>
            </a:r>
            <a:r>
              <a:rPr lang="ru-RU" sz="800" dirty="0" smtClean="0">
                <a:solidFill>
                  <a:schemeClr val="dk1"/>
                </a:solidFill>
              </a:rPr>
              <a:t>Под </a:t>
            </a:r>
            <a:r>
              <a:rPr lang="ru-RU" sz="800" dirty="0">
                <a:solidFill>
                  <a:schemeClr val="dk1"/>
                </a:solidFill>
              </a:rPr>
              <a:t>подразделением АО "</a:t>
            </a:r>
            <a:r>
              <a:rPr lang="ru-RU" sz="800" dirty="0" err="1">
                <a:solidFill>
                  <a:schemeClr val="dk1"/>
                </a:solidFill>
              </a:rPr>
              <a:t>Россельхозбанк</a:t>
            </a:r>
            <a:r>
              <a:rPr lang="ru-RU" sz="800" dirty="0">
                <a:solidFill>
                  <a:schemeClr val="dk1"/>
                </a:solidFill>
              </a:rPr>
              <a:t>" понимается региональный филиал, включая его дополнительные офисы либо головной офис Банка, включая его дополнительные офисы.</a:t>
            </a:r>
          </a:p>
        </p:txBody>
      </p:sp>
    </p:spTree>
    <p:extLst>
      <p:ext uri="{BB962C8B-B14F-4D97-AF65-F5344CB8AC3E}">
        <p14:creationId xmlns:p14="http://schemas.microsoft.com/office/powerpoint/2010/main" val="355668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83429751"/>
              </p:ext>
            </p:extLst>
          </p:nvPr>
        </p:nvGraphicFramePr>
        <p:xfrm>
          <a:off x="411163" y="781485"/>
          <a:ext cx="6134100" cy="238102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34527">
                  <a:extLst>
                    <a:ext uri="{9D8B030D-6E8A-4147-A177-3AD203B41FA5}">
                      <a16:colId xmlns:a16="http://schemas.microsoft.com/office/drawing/2014/main" val="606438832"/>
                    </a:ext>
                  </a:extLst>
                </a:gridCol>
                <a:gridCol w="2201875">
                  <a:extLst>
                    <a:ext uri="{9D8B030D-6E8A-4147-A177-3AD203B41FA5}">
                      <a16:colId xmlns:a16="http://schemas.microsoft.com/office/drawing/2014/main" val="829739499"/>
                    </a:ext>
                  </a:extLst>
                </a:gridCol>
                <a:gridCol w="1797698">
                  <a:extLst>
                    <a:ext uri="{9D8B030D-6E8A-4147-A177-3AD203B41FA5}">
                      <a16:colId xmlns:a16="http://schemas.microsoft.com/office/drawing/2014/main" val="2329300540"/>
                    </a:ext>
                  </a:extLst>
                </a:gridCol>
              </a:tblGrid>
              <a:tr h="277903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Операция</a:t>
                      </a:r>
                      <a:endParaRPr lang="ru-RU" sz="1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Стоимость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Основание</a:t>
                      </a:r>
                      <a:endParaRPr lang="ru-RU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108801"/>
                  </a:ext>
                </a:extLst>
              </a:tr>
              <a:tr h="972997">
                <a:tc>
                  <a:txBody>
                    <a:bodyPr/>
                    <a:lstStyle/>
                    <a:p>
                      <a:pPr marL="0" marR="0" lvl="0" indent="0" algn="just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Перевод денежных средств по реквизиту «номер мобильного телефона» на счет физического лица, открытый в стороннем банке через Сервис быстрых платежей платежной системы Банка России, с карточного счета</a:t>
                      </a:r>
                      <a:endParaRPr lang="ru-RU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just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Комиссия не взимается с переводов, не превышающих в общей сумме по всем текущим счетам/счетам дебетовых карт физического лица 100 000 руб. в течение календарного месяца; для переводов, превышающих указанный лимит взимается комиссия в размере 0,5% от суммы перевода, превышающей указанный лимит, но не более 1500 руб./перевод</a:t>
                      </a:r>
                      <a:endParaRPr lang="ru-RU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Тарифы ДБО физических лиц в АО «</a:t>
                      </a:r>
                      <a:r>
                        <a:rPr lang="ru-RU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Россельхозбанк</a:t>
                      </a:r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</a:t>
                      </a:r>
                    </a:p>
                    <a:p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 использованием системы «Интернет-банк» и «Мобильный банк» (приложение 3 к приказу от 31.05.2018 № 461-ОД)</a:t>
                      </a:r>
                      <a:endParaRPr lang="ru-RU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1232179"/>
                  </a:ext>
                </a:extLst>
              </a:tr>
              <a:tr h="788026">
                <a:tc>
                  <a:txBody>
                    <a:bodyPr/>
                    <a:lstStyle/>
                    <a:p>
                      <a:pPr marL="0" marR="0" lvl="0" indent="0" algn="just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Перевод денежных средств по реквизиту «номер мобильного телефона» по </a:t>
                      </a:r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запросу Получателя на свой счет, открытый в стороннем банке, через Сервис быстрых платежей платежной системы Банка России, с карточного счета</a:t>
                      </a:r>
                      <a:endParaRPr lang="ru-RU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450215" algn="l"/>
                          <a:tab pos="571500" algn="l"/>
                        </a:tabLst>
                      </a:pPr>
                      <a:endParaRPr lang="ru-RU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sz="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5269745"/>
                  </a:ext>
                </a:extLst>
              </a:tr>
            </a:tbl>
          </a:graphicData>
        </a:graphic>
      </p:graphicFrame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СПОСОБЫ СОВЕРШЕНИЯ ОПЕРАЦИЙ ПО КАРТОЧНЫМ СЧЕТАМ 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036E43-BD2F-D44D-850A-5FFB25242708}" type="slidenum">
              <a:rPr lang="ru-RU" sz="1000" b="0" smtClean="0">
                <a:solidFill>
                  <a:schemeClr val="tx1"/>
                </a:solidFill>
              </a:rPr>
              <a:pPr/>
              <a:t>3</a:t>
            </a:fld>
            <a:endParaRPr lang="ru-RU" sz="1000" b="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73799" y="4567650"/>
            <a:ext cx="45445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685783">
              <a:defRPr/>
            </a:pPr>
            <a:endParaRPr lang="ru-RU" sz="8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58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РСХБ_внутренняя презентация">
  <a:themeElements>
    <a:clrScheme name="Пользовательские 2">
      <a:dk1>
        <a:srgbClr val="000000"/>
      </a:dk1>
      <a:lt1>
        <a:srgbClr val="FFFFFF"/>
      </a:lt1>
      <a:dk2>
        <a:srgbClr val="E7E5E5"/>
      </a:dk2>
      <a:lt2>
        <a:srgbClr val="A8A7A9"/>
      </a:lt2>
      <a:accent1>
        <a:srgbClr val="238340"/>
      </a:accent1>
      <a:accent2>
        <a:srgbClr val="69A643"/>
      </a:accent2>
      <a:accent3>
        <a:srgbClr val="A6CE38"/>
      </a:accent3>
      <a:accent4>
        <a:srgbClr val="2B6030"/>
      </a:accent4>
      <a:accent5>
        <a:srgbClr val="FFCB05"/>
      </a:accent5>
      <a:accent6>
        <a:srgbClr val="FCC538"/>
      </a:accent6>
      <a:hlink>
        <a:srgbClr val="238340"/>
      </a:hlink>
      <a:folHlink>
        <a:srgbClr val="A6CE3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Презентация14" id="{4FCADD2B-D216-064A-A367-21D0B623CE5B}" vid="{0382296C-F935-B54E-AE1D-D864CACC4032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РСХБ_внутренняя презентация</Template>
  <TotalTime>878</TotalTime>
  <Words>486</Words>
  <Application>Microsoft Office PowerPoint</Application>
  <PresentationFormat>Произвольный</PresentationFormat>
  <Paragraphs>38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1" baseType="lpstr">
      <vt:lpstr>.Lucida Grande UI Regular</vt:lpstr>
      <vt:lpstr>Arial</vt:lpstr>
      <vt:lpstr>Calibri</vt:lpstr>
      <vt:lpstr>Helvetica Neue</vt:lpstr>
      <vt:lpstr>Wingdings</vt:lpstr>
      <vt:lpstr>Wingdings 3</vt:lpstr>
      <vt:lpstr>Системный шрифт, обычный</vt:lpstr>
      <vt:lpstr>Шаблон РСХБ_внутренняя презентация</vt:lpstr>
      <vt:lpstr>Презентация PowerPoint</vt:lpstr>
      <vt:lpstr>СПОСОБЫ СОВЕРШЕНИЯ ОПЕРАЦИЙ ПО КАРТОЧНЫМ СЧЕТАМ</vt:lpstr>
      <vt:lpstr>СПОСОБЫ СОВЕРШЕНИЯ ОПЕРАЦИЙ ПО КАРТОЧНЫМ СЧЕТАМ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ПРЕЗЕНТАЦИИ (ДОЛЖЕН БЫТЬ В ТОЧНОМ СООТВЕТСТВИИ С НАИМЕНОВАНИЕМ ВОПРОСА, ВКЛЮЧЕННОГО В ПОВЕСТКУ ЗАСЕДАНИЯ КОЛЛЕГИАЛЬНОГО ОРГАНА, СОВЕЩАНИЯ ИЛИ МЕРОПРИЯТИЯ)</dc:title>
  <dc:creator>viktoriyavolk06@gmail.com</dc:creator>
  <cp:lastModifiedBy>Харабрина Юлия Юрьевна</cp:lastModifiedBy>
  <cp:revision>117</cp:revision>
  <cp:lastPrinted>2023-03-20T13:49:54Z</cp:lastPrinted>
  <dcterms:created xsi:type="dcterms:W3CDTF">2021-01-29T10:45:52Z</dcterms:created>
  <dcterms:modified xsi:type="dcterms:W3CDTF">2023-03-21T12:05:07Z</dcterms:modified>
</cp:coreProperties>
</file>